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82" r:id="rId2"/>
    <p:sldId id="284" r:id="rId3"/>
    <p:sldId id="283" r:id="rId4"/>
    <p:sldId id="292" r:id="rId5"/>
    <p:sldId id="286" r:id="rId6"/>
    <p:sldId id="360" r:id="rId7"/>
    <p:sldId id="294" r:id="rId8"/>
    <p:sldId id="285" r:id="rId9"/>
    <p:sldId id="318" r:id="rId10"/>
    <p:sldId id="319" r:id="rId11"/>
    <p:sldId id="352" r:id="rId12"/>
    <p:sldId id="353" r:id="rId13"/>
    <p:sldId id="361" r:id="rId14"/>
    <p:sldId id="362" r:id="rId15"/>
    <p:sldId id="320" r:id="rId16"/>
    <p:sldId id="321" r:id="rId17"/>
    <p:sldId id="312" r:id="rId18"/>
    <p:sldId id="313" r:id="rId19"/>
    <p:sldId id="314" r:id="rId20"/>
    <p:sldId id="315" r:id="rId21"/>
    <p:sldId id="310" r:id="rId22"/>
    <p:sldId id="311" r:id="rId23"/>
    <p:sldId id="364" r:id="rId24"/>
    <p:sldId id="363" r:id="rId25"/>
    <p:sldId id="316" r:id="rId26"/>
    <p:sldId id="317" r:id="rId27"/>
    <p:sldId id="326" r:id="rId28"/>
    <p:sldId id="337" r:id="rId29"/>
    <p:sldId id="329" r:id="rId30"/>
    <p:sldId id="365" r:id="rId31"/>
    <p:sldId id="333" r:id="rId32"/>
    <p:sldId id="375" r:id="rId33"/>
    <p:sldId id="338" r:id="rId34"/>
    <p:sldId id="334" r:id="rId35"/>
    <p:sldId id="366" r:id="rId36"/>
    <p:sldId id="376" r:id="rId37"/>
    <p:sldId id="339" r:id="rId38"/>
    <p:sldId id="340" r:id="rId39"/>
    <p:sldId id="367" r:id="rId40"/>
    <p:sldId id="356" r:id="rId41"/>
    <p:sldId id="370" r:id="rId42"/>
    <p:sldId id="373" r:id="rId43"/>
    <p:sldId id="372" r:id="rId44"/>
    <p:sldId id="374" r:id="rId45"/>
    <p:sldId id="371" r:id="rId46"/>
    <p:sldId id="341" r:id="rId47"/>
    <p:sldId id="330" r:id="rId48"/>
    <p:sldId id="368" r:id="rId49"/>
    <p:sldId id="331" r:id="rId50"/>
    <p:sldId id="349" r:id="rId51"/>
    <p:sldId id="332" r:id="rId52"/>
    <p:sldId id="327" r:id="rId53"/>
    <p:sldId id="336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37" userDrawn="1">
          <p15:clr>
            <a:srgbClr val="A4A3A4"/>
          </p15:clr>
        </p15:guide>
        <p15:guide id="4" pos="136" userDrawn="1">
          <p15:clr>
            <a:srgbClr val="A4A3A4"/>
          </p15:clr>
        </p15:guide>
        <p15:guide id="5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E6E6E6"/>
    <a:srgbClr val="6A1418"/>
    <a:srgbClr val="D4292F"/>
    <a:srgbClr val="B72327"/>
    <a:srgbClr val="BF252A"/>
    <a:srgbClr val="F7F7F7"/>
    <a:srgbClr val="000000"/>
    <a:srgbClr val="E2E2E2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3F8C91-F348-4531-9CFF-ADFC0AC4C072}" v="2" dt="2023-02-28T13:31:37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9091" autoAdjust="0"/>
  </p:normalViewPr>
  <p:slideViewPr>
    <p:cSldViewPr snapToGrid="0" showGuides="1">
      <p:cViewPr varScale="1">
        <p:scale>
          <a:sx n="130" d="100"/>
          <a:sy n="130" d="100"/>
        </p:scale>
        <p:origin x="1212" y="114"/>
      </p:cViewPr>
      <p:guideLst>
        <p:guide orient="horz" pos="1620"/>
        <p:guide pos="2880"/>
        <p:guide orient="horz" pos="237"/>
        <p:guide pos="136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86AF2-AA98-7240-B184-ECBE178F646C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DF002-C080-2248-B101-58DB12D4ED5E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393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rebuchet MS" panose="020B0603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603020202020204" pitchFamily="34" charset="0"/>
              </a:defRPr>
            </a:lvl1pPr>
          </a:lstStyle>
          <a:p>
            <a:fld id="{68EFF7FD-E519-4184-A54B-6EC56F5E6914}" type="datetimeFigureOut">
              <a:rPr lang="fr-FR" smtClean="0"/>
              <a:pPr/>
              <a:t>15/06/2023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603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603020202020204" pitchFamily="34" charset="0"/>
              </a:defRPr>
            </a:lvl1pPr>
          </a:lstStyle>
          <a:p>
            <a:fld id="{99210C60-6596-40C1-A48A-7E2C3FFFB4F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747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0C60-6596-40C1-A48A-7E2C3FFFB4F9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39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2743200"/>
            <a:ext cx="9144000" cy="2400300"/>
          </a:xfrm>
          <a:prstGeom prst="rect">
            <a:avLst/>
          </a:prstGeom>
          <a:gradFill>
            <a:gsLst>
              <a:gs pos="74000">
                <a:schemeClr val="tx1"/>
              </a:gs>
              <a:gs pos="0">
                <a:srgbClr val="46474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37" name="Rectangle : coins arrondis 36"/>
          <p:cNvSpPr/>
          <p:nvPr userDrawn="1"/>
        </p:nvSpPr>
        <p:spPr>
          <a:xfrm>
            <a:off x="397230" y="1918882"/>
            <a:ext cx="2329875" cy="213168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973513" y="4795838"/>
            <a:ext cx="1200150" cy="277812"/>
            <a:chOff x="2503" y="3021"/>
            <a:chExt cx="756" cy="17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3" y="3021"/>
              <a:ext cx="7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69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5 w 16"/>
                <a:gd name="T7" fmla="*/ 18 h 22"/>
                <a:gd name="T8" fmla="*/ 5 w 16"/>
                <a:gd name="T9" fmla="*/ 0 h 22"/>
                <a:gd name="T10" fmla="*/ 0 w 16"/>
                <a:gd name="T11" fmla="*/ 0 h 22"/>
                <a:gd name="T12" fmla="*/ 0 w 1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5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1" y="3174"/>
              <a:ext cx="4" cy="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74" y="3174"/>
              <a:ext cx="18" cy="23"/>
            </a:xfrm>
            <a:custGeom>
              <a:avLst/>
              <a:gdLst>
                <a:gd name="T0" fmla="*/ 21 w 29"/>
                <a:gd name="T1" fmla="*/ 37 h 38"/>
                <a:gd name="T2" fmla="*/ 25 w 29"/>
                <a:gd name="T3" fmla="*/ 35 h 38"/>
                <a:gd name="T4" fmla="*/ 28 w 29"/>
                <a:gd name="T5" fmla="*/ 31 h 38"/>
                <a:gd name="T6" fmla="*/ 29 w 29"/>
                <a:gd name="T7" fmla="*/ 27 h 38"/>
                <a:gd name="T8" fmla="*/ 29 w 29"/>
                <a:gd name="T9" fmla="*/ 27 h 38"/>
                <a:gd name="T10" fmla="*/ 28 w 29"/>
                <a:gd name="T11" fmla="*/ 23 h 38"/>
                <a:gd name="T12" fmla="*/ 26 w 29"/>
                <a:gd name="T13" fmla="*/ 20 h 38"/>
                <a:gd name="T14" fmla="*/ 22 w 29"/>
                <a:gd name="T15" fmla="*/ 17 h 38"/>
                <a:gd name="T16" fmla="*/ 17 w 29"/>
                <a:gd name="T17" fmla="*/ 16 h 38"/>
                <a:gd name="T18" fmla="*/ 13 w 29"/>
                <a:gd name="T19" fmla="*/ 15 h 38"/>
                <a:gd name="T20" fmla="*/ 10 w 29"/>
                <a:gd name="T21" fmla="*/ 13 h 38"/>
                <a:gd name="T22" fmla="*/ 8 w 29"/>
                <a:gd name="T23" fmla="*/ 12 h 38"/>
                <a:gd name="T24" fmla="*/ 8 w 29"/>
                <a:gd name="T25" fmla="*/ 10 h 38"/>
                <a:gd name="T26" fmla="*/ 8 w 29"/>
                <a:gd name="T27" fmla="*/ 10 h 38"/>
                <a:gd name="T28" fmla="*/ 10 w 29"/>
                <a:gd name="T29" fmla="*/ 7 h 38"/>
                <a:gd name="T30" fmla="*/ 14 w 29"/>
                <a:gd name="T31" fmla="*/ 5 h 38"/>
                <a:gd name="T32" fmla="*/ 19 w 29"/>
                <a:gd name="T33" fmla="*/ 6 h 38"/>
                <a:gd name="T34" fmla="*/ 24 w 29"/>
                <a:gd name="T35" fmla="*/ 9 h 38"/>
                <a:gd name="T36" fmla="*/ 28 w 29"/>
                <a:gd name="T37" fmla="*/ 4 h 38"/>
                <a:gd name="T38" fmla="*/ 22 w 29"/>
                <a:gd name="T39" fmla="*/ 1 h 38"/>
                <a:gd name="T40" fmla="*/ 14 w 29"/>
                <a:gd name="T41" fmla="*/ 0 h 38"/>
                <a:gd name="T42" fmla="*/ 9 w 29"/>
                <a:gd name="T43" fmla="*/ 0 h 38"/>
                <a:gd name="T44" fmla="*/ 5 w 29"/>
                <a:gd name="T45" fmla="*/ 3 h 38"/>
                <a:gd name="T46" fmla="*/ 3 w 29"/>
                <a:gd name="T47" fmla="*/ 6 h 38"/>
                <a:gd name="T48" fmla="*/ 2 w 29"/>
                <a:gd name="T49" fmla="*/ 10 h 38"/>
                <a:gd name="T50" fmla="*/ 2 w 29"/>
                <a:gd name="T51" fmla="*/ 11 h 38"/>
                <a:gd name="T52" fmla="*/ 2 w 29"/>
                <a:gd name="T53" fmla="*/ 15 h 38"/>
                <a:gd name="T54" fmla="*/ 5 w 29"/>
                <a:gd name="T55" fmla="*/ 18 h 38"/>
                <a:gd name="T56" fmla="*/ 9 w 29"/>
                <a:gd name="T57" fmla="*/ 20 h 38"/>
                <a:gd name="T58" fmla="*/ 14 w 29"/>
                <a:gd name="T59" fmla="*/ 22 h 38"/>
                <a:gd name="T60" fmla="*/ 18 w 29"/>
                <a:gd name="T61" fmla="*/ 23 h 38"/>
                <a:gd name="T62" fmla="*/ 21 w 29"/>
                <a:gd name="T63" fmla="*/ 24 h 38"/>
                <a:gd name="T64" fmla="*/ 22 w 29"/>
                <a:gd name="T65" fmla="*/ 25 h 38"/>
                <a:gd name="T66" fmla="*/ 22 w 29"/>
                <a:gd name="T67" fmla="*/ 27 h 38"/>
                <a:gd name="T68" fmla="*/ 22 w 29"/>
                <a:gd name="T69" fmla="*/ 27 h 38"/>
                <a:gd name="T70" fmla="*/ 20 w 29"/>
                <a:gd name="T71" fmla="*/ 31 h 38"/>
                <a:gd name="T72" fmla="*/ 16 w 29"/>
                <a:gd name="T73" fmla="*/ 32 h 38"/>
                <a:gd name="T74" fmla="*/ 9 w 29"/>
                <a:gd name="T75" fmla="*/ 31 h 38"/>
                <a:gd name="T76" fmla="*/ 4 w 29"/>
                <a:gd name="T77" fmla="*/ 27 h 38"/>
                <a:gd name="T78" fmla="*/ 0 w 29"/>
                <a:gd name="T79" fmla="*/ 32 h 38"/>
                <a:gd name="T80" fmla="*/ 7 w 29"/>
                <a:gd name="T81" fmla="*/ 36 h 38"/>
                <a:gd name="T82" fmla="*/ 16 w 29"/>
                <a:gd name="T83" fmla="*/ 38 h 38"/>
                <a:gd name="T84" fmla="*/ 21 w 29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8">
                  <a:moveTo>
                    <a:pt x="21" y="37"/>
                  </a:moveTo>
                  <a:cubicBezTo>
                    <a:pt x="22" y="36"/>
                    <a:pt x="24" y="36"/>
                    <a:pt x="25" y="35"/>
                  </a:cubicBezTo>
                  <a:cubicBezTo>
                    <a:pt x="26" y="34"/>
                    <a:pt x="27" y="33"/>
                    <a:pt x="28" y="31"/>
                  </a:cubicBezTo>
                  <a:cubicBezTo>
                    <a:pt x="28" y="30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5"/>
                    <a:pt x="28" y="24"/>
                    <a:pt x="28" y="23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5" y="19"/>
                    <a:pt x="23" y="18"/>
                    <a:pt x="22" y="17"/>
                  </a:cubicBezTo>
                  <a:cubicBezTo>
                    <a:pt x="21" y="17"/>
                    <a:pt x="19" y="16"/>
                    <a:pt x="17" y="16"/>
                  </a:cubicBezTo>
                  <a:cubicBezTo>
                    <a:pt x="15" y="15"/>
                    <a:pt x="14" y="15"/>
                    <a:pt x="13" y="15"/>
                  </a:cubicBezTo>
                  <a:cubicBezTo>
                    <a:pt x="11" y="14"/>
                    <a:pt x="10" y="14"/>
                    <a:pt x="10" y="13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1" y="6"/>
                    <a:pt x="12" y="5"/>
                    <a:pt x="14" y="5"/>
                  </a:cubicBezTo>
                  <a:cubicBezTo>
                    <a:pt x="16" y="5"/>
                    <a:pt x="17" y="6"/>
                    <a:pt x="19" y="6"/>
                  </a:cubicBezTo>
                  <a:cubicBezTo>
                    <a:pt x="21" y="7"/>
                    <a:pt x="22" y="8"/>
                    <a:pt x="24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"/>
                    <a:pt x="6" y="2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4"/>
                    <a:pt x="2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9"/>
                    <a:pt x="7" y="19"/>
                    <a:pt x="9" y="20"/>
                  </a:cubicBezTo>
                  <a:cubicBezTo>
                    <a:pt x="10" y="21"/>
                    <a:pt x="12" y="21"/>
                    <a:pt x="14" y="22"/>
                  </a:cubicBezTo>
                  <a:cubicBezTo>
                    <a:pt x="16" y="22"/>
                    <a:pt x="17" y="22"/>
                    <a:pt x="18" y="23"/>
                  </a:cubicBezTo>
                  <a:cubicBezTo>
                    <a:pt x="19" y="23"/>
                    <a:pt x="20" y="24"/>
                    <a:pt x="21" y="24"/>
                  </a:cubicBezTo>
                  <a:cubicBezTo>
                    <a:pt x="21" y="24"/>
                    <a:pt x="22" y="25"/>
                    <a:pt x="22" y="25"/>
                  </a:cubicBezTo>
                  <a:cubicBezTo>
                    <a:pt x="22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9"/>
                    <a:pt x="22" y="30"/>
                    <a:pt x="20" y="31"/>
                  </a:cubicBezTo>
                  <a:cubicBezTo>
                    <a:pt x="19" y="32"/>
                    <a:pt x="18" y="32"/>
                    <a:pt x="16" y="32"/>
                  </a:cubicBezTo>
                  <a:cubicBezTo>
                    <a:pt x="13" y="32"/>
                    <a:pt x="11" y="32"/>
                    <a:pt x="9" y="31"/>
                  </a:cubicBezTo>
                  <a:cubicBezTo>
                    <a:pt x="8" y="30"/>
                    <a:pt x="6" y="29"/>
                    <a:pt x="4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5" y="35"/>
                    <a:pt x="7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7" y="38"/>
                    <a:pt x="19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818" y="3174"/>
              <a:ext cx="18" cy="22"/>
            </a:xfrm>
            <a:custGeom>
              <a:avLst/>
              <a:gdLst>
                <a:gd name="T0" fmla="*/ 8 w 18"/>
                <a:gd name="T1" fmla="*/ 22 h 22"/>
                <a:gd name="T2" fmla="*/ 12 w 18"/>
                <a:gd name="T3" fmla="*/ 22 h 22"/>
                <a:gd name="T4" fmla="*/ 12 w 18"/>
                <a:gd name="T5" fmla="*/ 3 h 22"/>
                <a:gd name="T6" fmla="*/ 18 w 18"/>
                <a:gd name="T7" fmla="*/ 3 h 22"/>
                <a:gd name="T8" fmla="*/ 18 w 18"/>
                <a:gd name="T9" fmla="*/ 0 h 22"/>
                <a:gd name="T10" fmla="*/ 0 w 18"/>
                <a:gd name="T11" fmla="*/ 0 h 22"/>
                <a:gd name="T12" fmla="*/ 0 w 18"/>
                <a:gd name="T13" fmla="*/ 3 h 22"/>
                <a:gd name="T14" fmla="*/ 8 w 18"/>
                <a:gd name="T15" fmla="*/ 3 h 22"/>
                <a:gd name="T16" fmla="*/ 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8" y="22"/>
                  </a:moveTo>
                  <a:lnTo>
                    <a:pt x="12" y="22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86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3 w 16"/>
                <a:gd name="T7" fmla="*/ 18 h 22"/>
                <a:gd name="T8" fmla="*/ 3 w 16"/>
                <a:gd name="T9" fmla="*/ 12 h 22"/>
                <a:gd name="T10" fmla="*/ 15 w 16"/>
                <a:gd name="T11" fmla="*/ 12 h 22"/>
                <a:gd name="T12" fmla="*/ 15 w 16"/>
                <a:gd name="T13" fmla="*/ 9 h 22"/>
                <a:gd name="T14" fmla="*/ 3 w 16"/>
                <a:gd name="T15" fmla="*/ 9 h 22"/>
                <a:gd name="T16" fmla="*/ 3 w 16"/>
                <a:gd name="T17" fmla="*/ 3 h 22"/>
                <a:gd name="T18" fmla="*/ 16 w 16"/>
                <a:gd name="T19" fmla="*/ 3 h 22"/>
                <a:gd name="T20" fmla="*/ 16 w 16"/>
                <a:gd name="T21" fmla="*/ 0 h 22"/>
                <a:gd name="T22" fmla="*/ 0 w 16"/>
                <a:gd name="T23" fmla="*/ 0 h 22"/>
                <a:gd name="T24" fmla="*/ 0 w 1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3" y="18"/>
                  </a:lnTo>
                  <a:lnTo>
                    <a:pt x="3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3" y="9"/>
                  </a:lnTo>
                  <a:lnTo>
                    <a:pt x="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11" y="3174"/>
              <a:ext cx="20" cy="22"/>
            </a:xfrm>
            <a:custGeom>
              <a:avLst/>
              <a:gdLst>
                <a:gd name="T0" fmla="*/ 0 w 20"/>
                <a:gd name="T1" fmla="*/ 22 h 22"/>
                <a:gd name="T2" fmla="*/ 4 w 20"/>
                <a:gd name="T3" fmla="*/ 22 h 22"/>
                <a:gd name="T4" fmla="*/ 4 w 20"/>
                <a:gd name="T5" fmla="*/ 6 h 22"/>
                <a:gd name="T6" fmla="*/ 16 w 20"/>
                <a:gd name="T7" fmla="*/ 22 h 22"/>
                <a:gd name="T8" fmla="*/ 20 w 20"/>
                <a:gd name="T9" fmla="*/ 22 h 22"/>
                <a:gd name="T10" fmla="*/ 20 w 20"/>
                <a:gd name="T11" fmla="*/ 0 h 22"/>
                <a:gd name="T12" fmla="*/ 16 w 20"/>
                <a:gd name="T13" fmla="*/ 0 h 22"/>
                <a:gd name="T14" fmla="*/ 16 w 20"/>
                <a:gd name="T15" fmla="*/ 15 h 22"/>
                <a:gd name="T16" fmla="*/ 4 w 20"/>
                <a:gd name="T17" fmla="*/ 0 h 22"/>
                <a:gd name="T18" fmla="*/ 0 w 20"/>
                <a:gd name="T19" fmla="*/ 0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4" y="22"/>
                  </a:lnTo>
                  <a:lnTo>
                    <a:pt x="4" y="6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2996" y="3174"/>
              <a:ext cx="18" cy="22"/>
            </a:xfrm>
            <a:custGeom>
              <a:avLst/>
              <a:gdLst>
                <a:gd name="T0" fmla="*/ 24 w 31"/>
                <a:gd name="T1" fmla="*/ 26 h 37"/>
                <a:gd name="T2" fmla="*/ 22 w 31"/>
                <a:gd name="T3" fmla="*/ 30 h 37"/>
                <a:gd name="T4" fmla="*/ 17 w 31"/>
                <a:gd name="T5" fmla="*/ 31 h 37"/>
                <a:gd name="T6" fmla="*/ 6 w 31"/>
                <a:gd name="T7" fmla="*/ 31 h 37"/>
                <a:gd name="T8" fmla="*/ 6 w 31"/>
                <a:gd name="T9" fmla="*/ 21 h 37"/>
                <a:gd name="T10" fmla="*/ 17 w 31"/>
                <a:gd name="T11" fmla="*/ 21 h 37"/>
                <a:gd name="T12" fmla="*/ 22 w 31"/>
                <a:gd name="T13" fmla="*/ 23 h 37"/>
                <a:gd name="T14" fmla="*/ 24 w 31"/>
                <a:gd name="T15" fmla="*/ 26 h 37"/>
                <a:gd name="T16" fmla="*/ 22 w 31"/>
                <a:gd name="T17" fmla="*/ 11 h 37"/>
                <a:gd name="T18" fmla="*/ 20 w 31"/>
                <a:gd name="T19" fmla="*/ 15 h 37"/>
                <a:gd name="T20" fmla="*/ 15 w 31"/>
                <a:gd name="T21" fmla="*/ 16 h 37"/>
                <a:gd name="T22" fmla="*/ 6 w 31"/>
                <a:gd name="T23" fmla="*/ 16 h 37"/>
                <a:gd name="T24" fmla="*/ 6 w 31"/>
                <a:gd name="T25" fmla="*/ 6 h 37"/>
                <a:gd name="T26" fmla="*/ 16 w 31"/>
                <a:gd name="T27" fmla="*/ 6 h 37"/>
                <a:gd name="T28" fmla="*/ 20 w 31"/>
                <a:gd name="T29" fmla="*/ 7 h 37"/>
                <a:gd name="T30" fmla="*/ 22 w 31"/>
                <a:gd name="T31" fmla="*/ 11 h 37"/>
                <a:gd name="T32" fmla="*/ 0 w 31"/>
                <a:gd name="T33" fmla="*/ 37 h 37"/>
                <a:gd name="T34" fmla="*/ 17 w 31"/>
                <a:gd name="T35" fmla="*/ 37 h 37"/>
                <a:gd name="T36" fmla="*/ 23 w 31"/>
                <a:gd name="T37" fmla="*/ 37 h 37"/>
                <a:gd name="T38" fmla="*/ 27 w 31"/>
                <a:gd name="T39" fmla="*/ 35 h 37"/>
                <a:gd name="T40" fmla="*/ 30 w 31"/>
                <a:gd name="T41" fmla="*/ 31 h 37"/>
                <a:gd name="T42" fmla="*/ 31 w 31"/>
                <a:gd name="T43" fmla="*/ 27 h 37"/>
                <a:gd name="T44" fmla="*/ 31 w 31"/>
                <a:gd name="T45" fmla="*/ 27 h 37"/>
                <a:gd name="T46" fmla="*/ 30 w 31"/>
                <a:gd name="T47" fmla="*/ 24 h 37"/>
                <a:gd name="T48" fmla="*/ 29 w 31"/>
                <a:gd name="T49" fmla="*/ 21 h 37"/>
                <a:gd name="T50" fmla="*/ 26 w 31"/>
                <a:gd name="T51" fmla="*/ 19 h 37"/>
                <a:gd name="T52" fmla="*/ 23 w 31"/>
                <a:gd name="T53" fmla="*/ 18 h 37"/>
                <a:gd name="T54" fmla="*/ 25 w 31"/>
                <a:gd name="T55" fmla="*/ 17 h 37"/>
                <a:gd name="T56" fmla="*/ 27 w 31"/>
                <a:gd name="T57" fmla="*/ 15 h 37"/>
                <a:gd name="T58" fmla="*/ 28 w 31"/>
                <a:gd name="T59" fmla="*/ 13 h 37"/>
                <a:gd name="T60" fmla="*/ 29 w 31"/>
                <a:gd name="T61" fmla="*/ 10 h 37"/>
                <a:gd name="T62" fmla="*/ 29 w 31"/>
                <a:gd name="T63" fmla="*/ 10 h 37"/>
                <a:gd name="T64" fmla="*/ 26 w 31"/>
                <a:gd name="T65" fmla="*/ 3 h 37"/>
                <a:gd name="T66" fmla="*/ 17 w 31"/>
                <a:gd name="T67" fmla="*/ 0 h 37"/>
                <a:gd name="T68" fmla="*/ 0 w 31"/>
                <a:gd name="T69" fmla="*/ 0 h 37"/>
                <a:gd name="T70" fmla="*/ 0 w 31"/>
                <a:gd name="T7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37">
                  <a:moveTo>
                    <a:pt x="24" y="26"/>
                  </a:moveTo>
                  <a:cubicBezTo>
                    <a:pt x="24" y="28"/>
                    <a:pt x="24" y="29"/>
                    <a:pt x="22" y="30"/>
                  </a:cubicBezTo>
                  <a:cubicBezTo>
                    <a:pt x="21" y="31"/>
                    <a:pt x="19" y="31"/>
                    <a:pt x="1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2"/>
                    <a:pt x="22" y="23"/>
                  </a:cubicBezTo>
                  <a:cubicBezTo>
                    <a:pt x="24" y="23"/>
                    <a:pt x="24" y="25"/>
                    <a:pt x="24" y="26"/>
                  </a:cubicBezTo>
                  <a:close/>
                  <a:moveTo>
                    <a:pt x="22" y="11"/>
                  </a:moveTo>
                  <a:cubicBezTo>
                    <a:pt x="22" y="12"/>
                    <a:pt x="22" y="14"/>
                    <a:pt x="20" y="15"/>
                  </a:cubicBezTo>
                  <a:cubicBezTo>
                    <a:pt x="19" y="15"/>
                    <a:pt x="17" y="16"/>
                    <a:pt x="1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6"/>
                    <a:pt x="20" y="7"/>
                  </a:cubicBezTo>
                  <a:cubicBezTo>
                    <a:pt x="22" y="8"/>
                    <a:pt x="22" y="9"/>
                    <a:pt x="22" y="11"/>
                  </a:cubicBezTo>
                  <a:close/>
                  <a:moveTo>
                    <a:pt x="0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9" y="37"/>
                    <a:pt x="21" y="37"/>
                    <a:pt x="23" y="37"/>
                  </a:cubicBezTo>
                  <a:cubicBezTo>
                    <a:pt x="24" y="36"/>
                    <a:pt x="26" y="35"/>
                    <a:pt x="27" y="35"/>
                  </a:cubicBezTo>
                  <a:cubicBezTo>
                    <a:pt x="28" y="34"/>
                    <a:pt x="29" y="33"/>
                    <a:pt x="30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5"/>
                    <a:pt x="30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20"/>
                    <a:pt x="26" y="19"/>
                  </a:cubicBezTo>
                  <a:cubicBezTo>
                    <a:pt x="25" y="19"/>
                    <a:pt x="24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7"/>
                    <a:pt x="28" y="5"/>
                    <a:pt x="26" y="3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43" y="3174"/>
              <a:ext cx="17" cy="22"/>
            </a:xfrm>
            <a:custGeom>
              <a:avLst/>
              <a:gdLst>
                <a:gd name="T0" fmla="*/ 0 w 17"/>
                <a:gd name="T1" fmla="*/ 22 h 22"/>
                <a:gd name="T2" fmla="*/ 17 w 17"/>
                <a:gd name="T3" fmla="*/ 22 h 22"/>
                <a:gd name="T4" fmla="*/ 17 w 17"/>
                <a:gd name="T5" fmla="*/ 18 h 22"/>
                <a:gd name="T6" fmla="*/ 4 w 17"/>
                <a:gd name="T7" fmla="*/ 18 h 22"/>
                <a:gd name="T8" fmla="*/ 4 w 17"/>
                <a:gd name="T9" fmla="*/ 12 h 22"/>
                <a:gd name="T10" fmla="*/ 15 w 17"/>
                <a:gd name="T11" fmla="*/ 12 h 22"/>
                <a:gd name="T12" fmla="*/ 15 w 17"/>
                <a:gd name="T13" fmla="*/ 9 h 22"/>
                <a:gd name="T14" fmla="*/ 4 w 17"/>
                <a:gd name="T15" fmla="*/ 9 h 22"/>
                <a:gd name="T16" fmla="*/ 4 w 17"/>
                <a:gd name="T17" fmla="*/ 3 h 22"/>
                <a:gd name="T18" fmla="*/ 17 w 17"/>
                <a:gd name="T19" fmla="*/ 3 h 22"/>
                <a:gd name="T20" fmla="*/ 17 w 17"/>
                <a:gd name="T21" fmla="*/ 0 h 22"/>
                <a:gd name="T22" fmla="*/ 0 w 17"/>
                <a:gd name="T23" fmla="*/ 0 h 22"/>
                <a:gd name="T24" fmla="*/ 0 w 1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17" y="22"/>
                  </a:lnTo>
                  <a:lnTo>
                    <a:pt x="17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4" y="9"/>
                  </a:lnTo>
                  <a:lnTo>
                    <a:pt x="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087" y="3174"/>
              <a:ext cx="21" cy="22"/>
            </a:xfrm>
            <a:custGeom>
              <a:avLst/>
              <a:gdLst>
                <a:gd name="T0" fmla="*/ 9 w 21"/>
                <a:gd name="T1" fmla="*/ 22 h 22"/>
                <a:gd name="T2" fmla="*/ 13 w 21"/>
                <a:gd name="T3" fmla="*/ 22 h 22"/>
                <a:gd name="T4" fmla="*/ 13 w 21"/>
                <a:gd name="T5" fmla="*/ 13 h 22"/>
                <a:gd name="T6" fmla="*/ 21 w 21"/>
                <a:gd name="T7" fmla="*/ 0 h 22"/>
                <a:gd name="T8" fmla="*/ 17 w 21"/>
                <a:gd name="T9" fmla="*/ 0 h 22"/>
                <a:gd name="T10" fmla="*/ 11 w 21"/>
                <a:gd name="T11" fmla="*/ 10 h 22"/>
                <a:gd name="T12" fmla="*/ 4 w 21"/>
                <a:gd name="T13" fmla="*/ 0 h 22"/>
                <a:gd name="T14" fmla="*/ 0 w 21"/>
                <a:gd name="T15" fmla="*/ 0 h 22"/>
                <a:gd name="T16" fmla="*/ 9 w 21"/>
                <a:gd name="T17" fmla="*/ 14 h 22"/>
                <a:gd name="T18" fmla="*/ 9 w 2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13" y="22"/>
                  </a:lnTo>
                  <a:lnTo>
                    <a:pt x="13" y="13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134" y="3174"/>
              <a:ext cx="23" cy="23"/>
            </a:xfrm>
            <a:custGeom>
              <a:avLst/>
              <a:gdLst>
                <a:gd name="T0" fmla="*/ 14 w 38"/>
                <a:gd name="T1" fmla="*/ 31 h 38"/>
                <a:gd name="T2" fmla="*/ 10 w 38"/>
                <a:gd name="T3" fmla="*/ 28 h 38"/>
                <a:gd name="T4" fmla="*/ 7 w 38"/>
                <a:gd name="T5" fmla="*/ 24 h 38"/>
                <a:gd name="T6" fmla="*/ 7 w 38"/>
                <a:gd name="T7" fmla="*/ 19 h 38"/>
                <a:gd name="T8" fmla="*/ 7 w 38"/>
                <a:gd name="T9" fmla="*/ 19 h 38"/>
                <a:gd name="T10" fmla="*/ 7 w 38"/>
                <a:gd name="T11" fmla="*/ 13 h 38"/>
                <a:gd name="T12" fmla="*/ 10 w 38"/>
                <a:gd name="T13" fmla="*/ 9 h 38"/>
                <a:gd name="T14" fmla="*/ 14 w 38"/>
                <a:gd name="T15" fmla="*/ 7 h 38"/>
                <a:gd name="T16" fmla="*/ 19 w 38"/>
                <a:gd name="T17" fmla="*/ 5 h 38"/>
                <a:gd name="T18" fmla="*/ 24 w 38"/>
                <a:gd name="T19" fmla="*/ 7 h 38"/>
                <a:gd name="T20" fmla="*/ 28 w 38"/>
                <a:gd name="T21" fmla="*/ 9 h 38"/>
                <a:gd name="T22" fmla="*/ 31 w 38"/>
                <a:gd name="T23" fmla="*/ 14 h 38"/>
                <a:gd name="T24" fmla="*/ 32 w 38"/>
                <a:gd name="T25" fmla="*/ 19 h 38"/>
                <a:gd name="T26" fmla="*/ 32 w 38"/>
                <a:gd name="T27" fmla="*/ 19 h 38"/>
                <a:gd name="T28" fmla="*/ 31 w 38"/>
                <a:gd name="T29" fmla="*/ 24 h 38"/>
                <a:gd name="T30" fmla="*/ 28 w 38"/>
                <a:gd name="T31" fmla="*/ 28 h 38"/>
                <a:gd name="T32" fmla="*/ 24 w 38"/>
                <a:gd name="T33" fmla="*/ 31 h 38"/>
                <a:gd name="T34" fmla="*/ 19 w 38"/>
                <a:gd name="T35" fmla="*/ 32 h 38"/>
                <a:gd name="T36" fmla="*/ 14 w 38"/>
                <a:gd name="T37" fmla="*/ 31 h 38"/>
                <a:gd name="T38" fmla="*/ 27 w 38"/>
                <a:gd name="T39" fmla="*/ 36 h 38"/>
                <a:gd name="T40" fmla="*/ 33 w 38"/>
                <a:gd name="T41" fmla="*/ 32 h 38"/>
                <a:gd name="T42" fmla="*/ 37 w 38"/>
                <a:gd name="T43" fmla="*/ 26 h 38"/>
                <a:gd name="T44" fmla="*/ 38 w 38"/>
                <a:gd name="T45" fmla="*/ 19 h 38"/>
                <a:gd name="T46" fmla="*/ 38 w 38"/>
                <a:gd name="T47" fmla="*/ 19 h 38"/>
                <a:gd name="T48" fmla="*/ 37 w 38"/>
                <a:gd name="T49" fmla="*/ 11 h 38"/>
                <a:gd name="T50" fmla="*/ 33 w 38"/>
                <a:gd name="T51" fmla="*/ 5 h 38"/>
                <a:gd name="T52" fmla="*/ 27 w 38"/>
                <a:gd name="T53" fmla="*/ 1 h 38"/>
                <a:gd name="T54" fmla="*/ 19 w 38"/>
                <a:gd name="T55" fmla="*/ 0 h 38"/>
                <a:gd name="T56" fmla="*/ 11 w 38"/>
                <a:gd name="T57" fmla="*/ 1 h 38"/>
                <a:gd name="T58" fmla="*/ 5 w 38"/>
                <a:gd name="T59" fmla="*/ 5 h 38"/>
                <a:gd name="T60" fmla="*/ 1 w 38"/>
                <a:gd name="T61" fmla="*/ 11 h 38"/>
                <a:gd name="T62" fmla="*/ 0 w 38"/>
                <a:gd name="T63" fmla="*/ 19 h 38"/>
                <a:gd name="T64" fmla="*/ 0 w 38"/>
                <a:gd name="T65" fmla="*/ 19 h 38"/>
                <a:gd name="T66" fmla="*/ 1 w 38"/>
                <a:gd name="T67" fmla="*/ 26 h 38"/>
                <a:gd name="T68" fmla="*/ 5 w 38"/>
                <a:gd name="T69" fmla="*/ 32 h 38"/>
                <a:gd name="T70" fmla="*/ 11 w 38"/>
                <a:gd name="T71" fmla="*/ 36 h 38"/>
                <a:gd name="T72" fmla="*/ 19 w 38"/>
                <a:gd name="T73" fmla="*/ 38 h 38"/>
                <a:gd name="T74" fmla="*/ 27 w 38"/>
                <a:gd name="T7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4" y="31"/>
                  </a:moveTo>
                  <a:cubicBezTo>
                    <a:pt x="13" y="30"/>
                    <a:pt x="11" y="29"/>
                    <a:pt x="10" y="28"/>
                  </a:cubicBezTo>
                  <a:cubicBezTo>
                    <a:pt x="9" y="27"/>
                    <a:pt x="8" y="25"/>
                    <a:pt x="7" y="24"/>
                  </a:cubicBezTo>
                  <a:cubicBezTo>
                    <a:pt x="7" y="22"/>
                    <a:pt x="7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7"/>
                    <a:pt x="7" y="15"/>
                    <a:pt x="7" y="13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7"/>
                    <a:pt x="14" y="7"/>
                  </a:cubicBezTo>
                  <a:cubicBezTo>
                    <a:pt x="16" y="6"/>
                    <a:pt x="17" y="5"/>
                    <a:pt x="19" y="5"/>
                  </a:cubicBezTo>
                  <a:cubicBezTo>
                    <a:pt x="21" y="5"/>
                    <a:pt x="23" y="6"/>
                    <a:pt x="24" y="7"/>
                  </a:cubicBezTo>
                  <a:cubicBezTo>
                    <a:pt x="26" y="7"/>
                    <a:pt x="27" y="8"/>
                    <a:pt x="28" y="9"/>
                  </a:cubicBezTo>
                  <a:cubicBezTo>
                    <a:pt x="29" y="11"/>
                    <a:pt x="30" y="12"/>
                    <a:pt x="31" y="14"/>
                  </a:cubicBezTo>
                  <a:cubicBezTo>
                    <a:pt x="31" y="15"/>
                    <a:pt x="32" y="17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21"/>
                    <a:pt x="31" y="22"/>
                    <a:pt x="31" y="24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29"/>
                    <a:pt x="26" y="30"/>
                    <a:pt x="24" y="31"/>
                  </a:cubicBezTo>
                  <a:cubicBezTo>
                    <a:pt x="23" y="31"/>
                    <a:pt x="21" y="32"/>
                    <a:pt x="19" y="32"/>
                  </a:cubicBezTo>
                  <a:cubicBezTo>
                    <a:pt x="17" y="32"/>
                    <a:pt x="16" y="31"/>
                    <a:pt x="14" y="31"/>
                  </a:cubicBezTo>
                  <a:close/>
                  <a:moveTo>
                    <a:pt x="27" y="36"/>
                  </a:moveTo>
                  <a:cubicBezTo>
                    <a:pt x="29" y="35"/>
                    <a:pt x="31" y="34"/>
                    <a:pt x="33" y="32"/>
                  </a:cubicBezTo>
                  <a:cubicBezTo>
                    <a:pt x="35" y="30"/>
                    <a:pt x="36" y="28"/>
                    <a:pt x="37" y="26"/>
                  </a:cubicBezTo>
                  <a:cubicBezTo>
                    <a:pt x="38" y="24"/>
                    <a:pt x="38" y="21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6"/>
                    <a:pt x="38" y="14"/>
                    <a:pt x="37" y="11"/>
                  </a:cubicBezTo>
                  <a:cubicBezTo>
                    <a:pt x="36" y="9"/>
                    <a:pt x="35" y="7"/>
                    <a:pt x="33" y="5"/>
                  </a:cubicBezTo>
                  <a:cubicBezTo>
                    <a:pt x="31" y="3"/>
                    <a:pt x="29" y="2"/>
                    <a:pt x="27" y="1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6" y="0"/>
                    <a:pt x="14" y="0"/>
                    <a:pt x="11" y="1"/>
                  </a:cubicBezTo>
                  <a:cubicBezTo>
                    <a:pt x="9" y="2"/>
                    <a:pt x="7" y="4"/>
                    <a:pt x="5" y="5"/>
                  </a:cubicBezTo>
                  <a:cubicBezTo>
                    <a:pt x="3" y="7"/>
                    <a:pt x="2" y="9"/>
                    <a:pt x="1" y="11"/>
                  </a:cubicBezTo>
                  <a:cubicBezTo>
                    <a:pt x="0" y="14"/>
                    <a:pt x="0" y="16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4"/>
                    <a:pt x="1" y="26"/>
                  </a:cubicBezTo>
                  <a:cubicBezTo>
                    <a:pt x="2" y="28"/>
                    <a:pt x="3" y="30"/>
                    <a:pt x="5" y="32"/>
                  </a:cubicBezTo>
                  <a:cubicBezTo>
                    <a:pt x="7" y="34"/>
                    <a:pt x="9" y="35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3187" y="3174"/>
              <a:ext cx="19" cy="22"/>
            </a:xfrm>
            <a:custGeom>
              <a:avLst/>
              <a:gdLst>
                <a:gd name="T0" fmla="*/ 0 w 19"/>
                <a:gd name="T1" fmla="*/ 22 h 22"/>
                <a:gd name="T2" fmla="*/ 3 w 19"/>
                <a:gd name="T3" fmla="*/ 22 h 22"/>
                <a:gd name="T4" fmla="*/ 3 w 19"/>
                <a:gd name="T5" fmla="*/ 6 h 22"/>
                <a:gd name="T6" fmla="*/ 15 w 19"/>
                <a:gd name="T7" fmla="*/ 22 h 22"/>
                <a:gd name="T8" fmla="*/ 19 w 19"/>
                <a:gd name="T9" fmla="*/ 22 h 22"/>
                <a:gd name="T10" fmla="*/ 19 w 19"/>
                <a:gd name="T11" fmla="*/ 0 h 22"/>
                <a:gd name="T12" fmla="*/ 15 w 19"/>
                <a:gd name="T13" fmla="*/ 0 h 22"/>
                <a:gd name="T14" fmla="*/ 15 w 19"/>
                <a:gd name="T15" fmla="*/ 15 h 22"/>
                <a:gd name="T16" fmla="*/ 3 w 19"/>
                <a:gd name="T17" fmla="*/ 0 h 22"/>
                <a:gd name="T18" fmla="*/ 0 w 19"/>
                <a:gd name="T19" fmla="*/ 0 h 22"/>
                <a:gd name="T20" fmla="*/ 0 w 19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3" y="22"/>
                  </a:lnTo>
                  <a:lnTo>
                    <a:pt x="3" y="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236" y="3174"/>
              <a:ext cx="20" cy="22"/>
            </a:xfrm>
            <a:custGeom>
              <a:avLst/>
              <a:gdLst>
                <a:gd name="T0" fmla="*/ 14 w 33"/>
                <a:gd name="T1" fmla="*/ 6 h 37"/>
                <a:gd name="T2" fmla="*/ 19 w 33"/>
                <a:gd name="T3" fmla="*/ 7 h 37"/>
                <a:gd name="T4" fmla="*/ 23 w 33"/>
                <a:gd name="T5" fmla="*/ 10 h 37"/>
                <a:gd name="T6" fmla="*/ 26 w 33"/>
                <a:gd name="T7" fmla="*/ 14 h 37"/>
                <a:gd name="T8" fmla="*/ 26 w 33"/>
                <a:gd name="T9" fmla="*/ 19 h 37"/>
                <a:gd name="T10" fmla="*/ 26 w 33"/>
                <a:gd name="T11" fmla="*/ 19 h 37"/>
                <a:gd name="T12" fmla="*/ 26 w 33"/>
                <a:gd name="T13" fmla="*/ 24 h 37"/>
                <a:gd name="T14" fmla="*/ 23 w 33"/>
                <a:gd name="T15" fmla="*/ 28 h 37"/>
                <a:gd name="T16" fmla="*/ 19 w 33"/>
                <a:gd name="T17" fmla="*/ 30 h 37"/>
                <a:gd name="T18" fmla="*/ 14 w 33"/>
                <a:gd name="T19" fmla="*/ 31 h 37"/>
                <a:gd name="T20" fmla="*/ 6 w 33"/>
                <a:gd name="T21" fmla="*/ 31 h 37"/>
                <a:gd name="T22" fmla="*/ 6 w 33"/>
                <a:gd name="T23" fmla="*/ 6 h 37"/>
                <a:gd name="T24" fmla="*/ 14 w 33"/>
                <a:gd name="T25" fmla="*/ 6 h 37"/>
                <a:gd name="T26" fmla="*/ 0 w 33"/>
                <a:gd name="T27" fmla="*/ 37 h 37"/>
                <a:gd name="T28" fmla="*/ 14 w 33"/>
                <a:gd name="T29" fmla="*/ 37 h 37"/>
                <a:gd name="T30" fmla="*/ 22 w 33"/>
                <a:gd name="T31" fmla="*/ 36 h 37"/>
                <a:gd name="T32" fmla="*/ 28 w 33"/>
                <a:gd name="T33" fmla="*/ 32 h 37"/>
                <a:gd name="T34" fmla="*/ 32 w 33"/>
                <a:gd name="T35" fmla="*/ 26 h 37"/>
                <a:gd name="T36" fmla="*/ 33 w 33"/>
                <a:gd name="T37" fmla="*/ 19 h 37"/>
                <a:gd name="T38" fmla="*/ 33 w 33"/>
                <a:gd name="T39" fmla="*/ 19 h 37"/>
                <a:gd name="T40" fmla="*/ 32 w 33"/>
                <a:gd name="T41" fmla="*/ 11 h 37"/>
                <a:gd name="T42" fmla="*/ 28 w 33"/>
                <a:gd name="T43" fmla="*/ 5 h 37"/>
                <a:gd name="T44" fmla="*/ 22 w 33"/>
                <a:gd name="T45" fmla="*/ 2 h 37"/>
                <a:gd name="T46" fmla="*/ 14 w 33"/>
                <a:gd name="T47" fmla="*/ 0 h 37"/>
                <a:gd name="T48" fmla="*/ 0 w 33"/>
                <a:gd name="T49" fmla="*/ 0 h 37"/>
                <a:gd name="T50" fmla="*/ 0 w 33"/>
                <a:gd name="T5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37">
                  <a:moveTo>
                    <a:pt x="14" y="6"/>
                  </a:moveTo>
                  <a:cubicBezTo>
                    <a:pt x="16" y="6"/>
                    <a:pt x="17" y="6"/>
                    <a:pt x="19" y="7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4" y="11"/>
                    <a:pt x="25" y="12"/>
                    <a:pt x="26" y="14"/>
                  </a:cubicBezTo>
                  <a:cubicBezTo>
                    <a:pt x="26" y="15"/>
                    <a:pt x="26" y="17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1"/>
                    <a:pt x="26" y="22"/>
                    <a:pt x="26" y="24"/>
                  </a:cubicBezTo>
                  <a:cubicBezTo>
                    <a:pt x="25" y="25"/>
                    <a:pt x="24" y="27"/>
                    <a:pt x="23" y="28"/>
                  </a:cubicBezTo>
                  <a:cubicBezTo>
                    <a:pt x="22" y="29"/>
                    <a:pt x="20" y="30"/>
                    <a:pt x="19" y="30"/>
                  </a:cubicBezTo>
                  <a:cubicBezTo>
                    <a:pt x="17" y="31"/>
                    <a:pt x="16" y="31"/>
                    <a:pt x="14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14" y="6"/>
                  </a:lnTo>
                  <a:close/>
                  <a:moveTo>
                    <a:pt x="0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7" y="37"/>
                    <a:pt x="19" y="37"/>
                    <a:pt x="22" y="36"/>
                  </a:cubicBezTo>
                  <a:cubicBezTo>
                    <a:pt x="24" y="35"/>
                    <a:pt x="26" y="33"/>
                    <a:pt x="28" y="32"/>
                  </a:cubicBezTo>
                  <a:cubicBezTo>
                    <a:pt x="30" y="30"/>
                    <a:pt x="31" y="28"/>
                    <a:pt x="32" y="26"/>
                  </a:cubicBezTo>
                  <a:cubicBezTo>
                    <a:pt x="33" y="24"/>
                    <a:pt x="33" y="21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3" y="14"/>
                    <a:pt x="32" y="11"/>
                  </a:cubicBezTo>
                  <a:cubicBezTo>
                    <a:pt x="31" y="9"/>
                    <a:pt x="30" y="7"/>
                    <a:pt x="28" y="5"/>
                  </a:cubicBezTo>
                  <a:cubicBezTo>
                    <a:pt x="26" y="4"/>
                    <a:pt x="24" y="3"/>
                    <a:pt x="22" y="2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3238" y="3037"/>
              <a:ext cx="21" cy="21"/>
            </a:xfrm>
            <a:custGeom>
              <a:avLst/>
              <a:gdLst>
                <a:gd name="T0" fmla="*/ 2 w 35"/>
                <a:gd name="T1" fmla="*/ 18 h 35"/>
                <a:gd name="T2" fmla="*/ 18 w 35"/>
                <a:gd name="T3" fmla="*/ 33 h 35"/>
                <a:gd name="T4" fmla="*/ 33 w 35"/>
                <a:gd name="T5" fmla="*/ 18 h 35"/>
                <a:gd name="T6" fmla="*/ 18 w 35"/>
                <a:gd name="T7" fmla="*/ 2 h 35"/>
                <a:gd name="T8" fmla="*/ 2 w 35"/>
                <a:gd name="T9" fmla="*/ 18 h 35"/>
                <a:gd name="T10" fmla="*/ 0 w 35"/>
                <a:gd name="T11" fmla="*/ 18 h 35"/>
                <a:gd name="T12" fmla="*/ 18 w 35"/>
                <a:gd name="T13" fmla="*/ 0 h 35"/>
                <a:gd name="T14" fmla="*/ 35 w 35"/>
                <a:gd name="T15" fmla="*/ 18 h 35"/>
                <a:gd name="T16" fmla="*/ 18 w 35"/>
                <a:gd name="T17" fmla="*/ 35 h 35"/>
                <a:gd name="T18" fmla="*/ 0 w 35"/>
                <a:gd name="T1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2" y="18"/>
                  </a:moveTo>
                  <a:cubicBezTo>
                    <a:pt x="2" y="26"/>
                    <a:pt x="9" y="33"/>
                    <a:pt x="18" y="33"/>
                  </a:cubicBezTo>
                  <a:cubicBezTo>
                    <a:pt x="26" y="33"/>
                    <a:pt x="33" y="26"/>
                    <a:pt x="33" y="18"/>
                  </a:cubicBezTo>
                  <a:cubicBezTo>
                    <a:pt x="33" y="9"/>
                    <a:pt x="26" y="2"/>
                    <a:pt x="18" y="2"/>
                  </a:cubicBezTo>
                  <a:cubicBezTo>
                    <a:pt x="9" y="2"/>
                    <a:pt x="2" y="9"/>
                    <a:pt x="2" y="18"/>
                  </a:cubicBezTo>
                  <a:moveTo>
                    <a:pt x="0" y="18"/>
                  </a:move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ubicBezTo>
                    <a:pt x="8" y="35"/>
                    <a:pt x="0" y="27"/>
                    <a:pt x="0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3245" y="3041"/>
              <a:ext cx="9" cy="13"/>
            </a:xfrm>
            <a:custGeom>
              <a:avLst/>
              <a:gdLst>
                <a:gd name="T0" fmla="*/ 3 w 15"/>
                <a:gd name="T1" fmla="*/ 10 h 22"/>
                <a:gd name="T2" fmla="*/ 4 w 15"/>
                <a:gd name="T3" fmla="*/ 10 h 22"/>
                <a:gd name="T4" fmla="*/ 9 w 15"/>
                <a:gd name="T5" fmla="*/ 6 h 22"/>
                <a:gd name="T6" fmla="*/ 4 w 15"/>
                <a:gd name="T7" fmla="*/ 3 h 22"/>
                <a:gd name="T8" fmla="*/ 3 w 15"/>
                <a:gd name="T9" fmla="*/ 3 h 22"/>
                <a:gd name="T10" fmla="*/ 3 w 15"/>
                <a:gd name="T11" fmla="*/ 10 h 22"/>
                <a:gd name="T12" fmla="*/ 10 w 15"/>
                <a:gd name="T13" fmla="*/ 22 h 22"/>
                <a:gd name="T14" fmla="*/ 4 w 15"/>
                <a:gd name="T15" fmla="*/ 13 h 22"/>
                <a:gd name="T16" fmla="*/ 3 w 15"/>
                <a:gd name="T17" fmla="*/ 13 h 22"/>
                <a:gd name="T18" fmla="*/ 3 w 15"/>
                <a:gd name="T19" fmla="*/ 22 h 22"/>
                <a:gd name="T20" fmla="*/ 0 w 15"/>
                <a:gd name="T21" fmla="*/ 22 h 22"/>
                <a:gd name="T22" fmla="*/ 0 w 15"/>
                <a:gd name="T23" fmla="*/ 0 h 22"/>
                <a:gd name="T24" fmla="*/ 4 w 15"/>
                <a:gd name="T25" fmla="*/ 0 h 22"/>
                <a:gd name="T26" fmla="*/ 10 w 15"/>
                <a:gd name="T27" fmla="*/ 1 h 22"/>
                <a:gd name="T28" fmla="*/ 13 w 15"/>
                <a:gd name="T29" fmla="*/ 6 h 22"/>
                <a:gd name="T30" fmla="*/ 11 w 15"/>
                <a:gd name="T31" fmla="*/ 10 h 22"/>
                <a:gd name="T32" fmla="*/ 8 w 15"/>
                <a:gd name="T33" fmla="*/ 12 h 22"/>
                <a:gd name="T34" fmla="*/ 15 w 15"/>
                <a:gd name="T35" fmla="*/ 22 h 22"/>
                <a:gd name="T36" fmla="*/ 10 w 15"/>
                <a:gd name="T3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22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9" y="9"/>
                    <a:pt x="9" y="6"/>
                  </a:cubicBezTo>
                  <a:cubicBezTo>
                    <a:pt x="9" y="4"/>
                    <a:pt x="8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0"/>
                  </a:lnTo>
                  <a:close/>
                  <a:moveTo>
                    <a:pt x="10" y="2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2696" y="3037"/>
              <a:ext cx="87" cy="113"/>
            </a:xfrm>
            <a:custGeom>
              <a:avLst/>
              <a:gdLst>
                <a:gd name="T0" fmla="*/ 87 w 87"/>
                <a:gd name="T1" fmla="*/ 22 h 113"/>
                <a:gd name="T2" fmla="*/ 21 w 87"/>
                <a:gd name="T3" fmla="*/ 22 h 113"/>
                <a:gd name="T4" fmla="*/ 21 w 87"/>
                <a:gd name="T5" fmla="*/ 42 h 113"/>
                <a:gd name="T6" fmla="*/ 65 w 87"/>
                <a:gd name="T7" fmla="*/ 42 h 113"/>
                <a:gd name="T8" fmla="*/ 65 w 87"/>
                <a:gd name="T9" fmla="*/ 64 h 113"/>
                <a:gd name="T10" fmla="*/ 21 w 87"/>
                <a:gd name="T11" fmla="*/ 64 h 113"/>
                <a:gd name="T12" fmla="*/ 21 w 87"/>
                <a:gd name="T13" fmla="*/ 113 h 113"/>
                <a:gd name="T14" fmla="*/ 0 w 87"/>
                <a:gd name="T15" fmla="*/ 113 h 113"/>
                <a:gd name="T16" fmla="*/ 0 w 87"/>
                <a:gd name="T17" fmla="*/ 0 h 113"/>
                <a:gd name="T18" fmla="*/ 87 w 87"/>
                <a:gd name="T19" fmla="*/ 0 h 113"/>
                <a:gd name="T20" fmla="*/ 87 w 87"/>
                <a:gd name="T21" fmla="*/ 2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13">
                  <a:moveTo>
                    <a:pt x="87" y="22"/>
                  </a:moveTo>
                  <a:lnTo>
                    <a:pt x="21" y="22"/>
                  </a:lnTo>
                  <a:lnTo>
                    <a:pt x="21" y="42"/>
                  </a:lnTo>
                  <a:lnTo>
                    <a:pt x="65" y="42"/>
                  </a:lnTo>
                  <a:lnTo>
                    <a:pt x="65" y="64"/>
                  </a:lnTo>
                  <a:lnTo>
                    <a:pt x="21" y="64"/>
                  </a:lnTo>
                  <a:lnTo>
                    <a:pt x="21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2787" y="3036"/>
              <a:ext cx="116" cy="116"/>
            </a:xfrm>
            <a:custGeom>
              <a:avLst/>
              <a:gdLst>
                <a:gd name="T0" fmla="*/ 159 w 194"/>
                <a:gd name="T1" fmla="*/ 95 h 192"/>
                <a:gd name="T2" fmla="*/ 141 w 194"/>
                <a:gd name="T3" fmla="*/ 53 h 192"/>
                <a:gd name="T4" fmla="*/ 97 w 194"/>
                <a:gd name="T5" fmla="*/ 35 h 192"/>
                <a:gd name="T6" fmla="*/ 54 w 194"/>
                <a:gd name="T7" fmla="*/ 53 h 192"/>
                <a:gd name="T8" fmla="*/ 36 w 194"/>
                <a:gd name="T9" fmla="*/ 95 h 192"/>
                <a:gd name="T10" fmla="*/ 54 w 194"/>
                <a:gd name="T11" fmla="*/ 138 h 192"/>
                <a:gd name="T12" fmla="*/ 97 w 194"/>
                <a:gd name="T13" fmla="*/ 156 h 192"/>
                <a:gd name="T14" fmla="*/ 141 w 194"/>
                <a:gd name="T15" fmla="*/ 138 h 192"/>
                <a:gd name="T16" fmla="*/ 159 w 194"/>
                <a:gd name="T17" fmla="*/ 95 h 192"/>
                <a:gd name="T18" fmla="*/ 194 w 194"/>
                <a:gd name="T19" fmla="*/ 95 h 192"/>
                <a:gd name="T20" fmla="*/ 165 w 194"/>
                <a:gd name="T21" fmla="*/ 163 h 192"/>
                <a:gd name="T22" fmla="*/ 97 w 194"/>
                <a:gd name="T23" fmla="*/ 192 h 192"/>
                <a:gd name="T24" fmla="*/ 29 w 194"/>
                <a:gd name="T25" fmla="*/ 163 h 192"/>
                <a:gd name="T26" fmla="*/ 0 w 194"/>
                <a:gd name="T27" fmla="*/ 95 h 192"/>
                <a:gd name="T28" fmla="*/ 28 w 194"/>
                <a:gd name="T29" fmla="*/ 27 h 192"/>
                <a:gd name="T30" fmla="*/ 97 w 194"/>
                <a:gd name="T31" fmla="*/ 0 h 192"/>
                <a:gd name="T32" fmla="*/ 165 w 194"/>
                <a:gd name="T33" fmla="*/ 28 h 192"/>
                <a:gd name="T34" fmla="*/ 194 w 194"/>
                <a:gd name="T35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2">
                  <a:moveTo>
                    <a:pt x="159" y="95"/>
                  </a:moveTo>
                  <a:cubicBezTo>
                    <a:pt x="159" y="78"/>
                    <a:pt x="153" y="65"/>
                    <a:pt x="141" y="53"/>
                  </a:cubicBezTo>
                  <a:cubicBezTo>
                    <a:pt x="129" y="41"/>
                    <a:pt x="114" y="35"/>
                    <a:pt x="97" y="35"/>
                  </a:cubicBezTo>
                  <a:cubicBezTo>
                    <a:pt x="80" y="35"/>
                    <a:pt x="66" y="41"/>
                    <a:pt x="54" y="53"/>
                  </a:cubicBezTo>
                  <a:cubicBezTo>
                    <a:pt x="42" y="64"/>
                    <a:pt x="36" y="78"/>
                    <a:pt x="36" y="95"/>
                  </a:cubicBezTo>
                  <a:cubicBezTo>
                    <a:pt x="36" y="111"/>
                    <a:pt x="42" y="126"/>
                    <a:pt x="54" y="138"/>
                  </a:cubicBezTo>
                  <a:cubicBezTo>
                    <a:pt x="66" y="150"/>
                    <a:pt x="80" y="156"/>
                    <a:pt x="97" y="156"/>
                  </a:cubicBezTo>
                  <a:cubicBezTo>
                    <a:pt x="114" y="156"/>
                    <a:pt x="129" y="150"/>
                    <a:pt x="141" y="138"/>
                  </a:cubicBezTo>
                  <a:cubicBezTo>
                    <a:pt x="153" y="126"/>
                    <a:pt x="159" y="111"/>
                    <a:pt x="159" y="95"/>
                  </a:cubicBezTo>
                  <a:moveTo>
                    <a:pt x="194" y="95"/>
                  </a:moveTo>
                  <a:cubicBezTo>
                    <a:pt x="194" y="121"/>
                    <a:pt x="185" y="144"/>
                    <a:pt x="165" y="163"/>
                  </a:cubicBezTo>
                  <a:cubicBezTo>
                    <a:pt x="146" y="182"/>
                    <a:pt x="124" y="192"/>
                    <a:pt x="97" y="192"/>
                  </a:cubicBezTo>
                  <a:cubicBezTo>
                    <a:pt x="71" y="192"/>
                    <a:pt x="48" y="182"/>
                    <a:pt x="29" y="163"/>
                  </a:cubicBezTo>
                  <a:cubicBezTo>
                    <a:pt x="10" y="144"/>
                    <a:pt x="0" y="121"/>
                    <a:pt x="0" y="95"/>
                  </a:cubicBezTo>
                  <a:cubicBezTo>
                    <a:pt x="0" y="68"/>
                    <a:pt x="10" y="46"/>
                    <a:pt x="28" y="27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23" y="0"/>
                    <a:pt x="146" y="9"/>
                    <a:pt x="165" y="28"/>
                  </a:cubicBezTo>
                  <a:cubicBezTo>
                    <a:pt x="184" y="47"/>
                    <a:pt x="194" y="69"/>
                    <a:pt x="194" y="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2918" y="3036"/>
              <a:ext cx="105" cy="116"/>
            </a:xfrm>
            <a:custGeom>
              <a:avLst/>
              <a:gdLst>
                <a:gd name="T0" fmla="*/ 175 w 175"/>
                <a:gd name="T1" fmla="*/ 149 h 192"/>
                <a:gd name="T2" fmla="*/ 96 w 175"/>
                <a:gd name="T3" fmla="*/ 192 h 192"/>
                <a:gd name="T4" fmla="*/ 28 w 175"/>
                <a:gd name="T5" fmla="*/ 163 h 192"/>
                <a:gd name="T6" fmla="*/ 0 w 175"/>
                <a:gd name="T7" fmla="*/ 96 h 192"/>
                <a:gd name="T8" fmla="*/ 28 w 175"/>
                <a:gd name="T9" fmla="*/ 28 h 192"/>
                <a:gd name="T10" fmla="*/ 97 w 175"/>
                <a:gd name="T11" fmla="*/ 0 h 192"/>
                <a:gd name="T12" fmla="*/ 174 w 175"/>
                <a:gd name="T13" fmla="*/ 41 h 192"/>
                <a:gd name="T14" fmla="*/ 146 w 175"/>
                <a:gd name="T15" fmla="*/ 61 h 192"/>
                <a:gd name="T16" fmla="*/ 96 w 175"/>
                <a:gd name="T17" fmla="*/ 35 h 192"/>
                <a:gd name="T18" fmla="*/ 53 w 175"/>
                <a:gd name="T19" fmla="*/ 53 h 192"/>
                <a:gd name="T20" fmla="*/ 35 w 175"/>
                <a:gd name="T21" fmla="*/ 95 h 192"/>
                <a:gd name="T22" fmla="*/ 53 w 175"/>
                <a:gd name="T23" fmla="*/ 138 h 192"/>
                <a:gd name="T24" fmla="*/ 96 w 175"/>
                <a:gd name="T25" fmla="*/ 156 h 192"/>
                <a:gd name="T26" fmla="*/ 146 w 175"/>
                <a:gd name="T27" fmla="*/ 130 h 192"/>
                <a:gd name="T28" fmla="*/ 175 w 175"/>
                <a:gd name="T29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92">
                  <a:moveTo>
                    <a:pt x="175" y="149"/>
                  </a:moveTo>
                  <a:cubicBezTo>
                    <a:pt x="155" y="177"/>
                    <a:pt x="128" y="192"/>
                    <a:pt x="96" y="192"/>
                  </a:cubicBezTo>
                  <a:cubicBezTo>
                    <a:pt x="69" y="192"/>
                    <a:pt x="47" y="182"/>
                    <a:pt x="28" y="163"/>
                  </a:cubicBezTo>
                  <a:cubicBezTo>
                    <a:pt x="10" y="145"/>
                    <a:pt x="0" y="122"/>
                    <a:pt x="0" y="96"/>
                  </a:cubicBezTo>
                  <a:cubicBezTo>
                    <a:pt x="0" y="69"/>
                    <a:pt x="10" y="46"/>
                    <a:pt x="28" y="28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30" y="1"/>
                    <a:pt x="156" y="14"/>
                    <a:pt x="174" y="4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32" y="44"/>
                    <a:pt x="115" y="35"/>
                    <a:pt x="96" y="35"/>
                  </a:cubicBezTo>
                  <a:cubicBezTo>
                    <a:pt x="79" y="35"/>
                    <a:pt x="65" y="41"/>
                    <a:pt x="53" y="53"/>
                  </a:cubicBezTo>
                  <a:cubicBezTo>
                    <a:pt x="41" y="65"/>
                    <a:pt x="35" y="79"/>
                    <a:pt x="35" y="95"/>
                  </a:cubicBezTo>
                  <a:cubicBezTo>
                    <a:pt x="35" y="112"/>
                    <a:pt x="41" y="127"/>
                    <a:pt x="53" y="138"/>
                  </a:cubicBezTo>
                  <a:cubicBezTo>
                    <a:pt x="65" y="150"/>
                    <a:pt x="79" y="156"/>
                    <a:pt x="96" y="156"/>
                  </a:cubicBezTo>
                  <a:cubicBezTo>
                    <a:pt x="114" y="156"/>
                    <a:pt x="131" y="147"/>
                    <a:pt x="146" y="130"/>
                  </a:cubicBezTo>
                  <a:lnTo>
                    <a:pt x="175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3029" y="3037"/>
              <a:ext cx="126" cy="113"/>
            </a:xfrm>
            <a:custGeom>
              <a:avLst/>
              <a:gdLst>
                <a:gd name="T0" fmla="*/ 81 w 126"/>
                <a:gd name="T1" fmla="*/ 67 h 113"/>
                <a:gd name="T2" fmla="*/ 63 w 126"/>
                <a:gd name="T3" fmla="*/ 28 h 113"/>
                <a:gd name="T4" fmla="*/ 44 w 126"/>
                <a:gd name="T5" fmla="*/ 67 h 113"/>
                <a:gd name="T6" fmla="*/ 81 w 126"/>
                <a:gd name="T7" fmla="*/ 67 h 113"/>
                <a:gd name="T8" fmla="*/ 126 w 126"/>
                <a:gd name="T9" fmla="*/ 113 h 113"/>
                <a:gd name="T10" fmla="*/ 103 w 126"/>
                <a:gd name="T11" fmla="*/ 113 h 113"/>
                <a:gd name="T12" fmla="*/ 91 w 126"/>
                <a:gd name="T13" fmla="*/ 89 h 113"/>
                <a:gd name="T14" fmla="*/ 35 w 126"/>
                <a:gd name="T15" fmla="*/ 89 h 113"/>
                <a:gd name="T16" fmla="*/ 23 w 126"/>
                <a:gd name="T17" fmla="*/ 113 h 113"/>
                <a:gd name="T18" fmla="*/ 0 w 126"/>
                <a:gd name="T19" fmla="*/ 113 h 113"/>
                <a:gd name="T20" fmla="*/ 52 w 126"/>
                <a:gd name="T21" fmla="*/ 0 h 113"/>
                <a:gd name="T22" fmla="*/ 73 w 126"/>
                <a:gd name="T23" fmla="*/ 0 h 113"/>
                <a:gd name="T24" fmla="*/ 126 w 126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3">
                  <a:moveTo>
                    <a:pt x="81" y="67"/>
                  </a:moveTo>
                  <a:lnTo>
                    <a:pt x="63" y="28"/>
                  </a:lnTo>
                  <a:lnTo>
                    <a:pt x="44" y="67"/>
                  </a:lnTo>
                  <a:lnTo>
                    <a:pt x="81" y="67"/>
                  </a:lnTo>
                  <a:close/>
                  <a:moveTo>
                    <a:pt x="126" y="113"/>
                  </a:moveTo>
                  <a:lnTo>
                    <a:pt x="103" y="113"/>
                  </a:lnTo>
                  <a:lnTo>
                    <a:pt x="91" y="89"/>
                  </a:lnTo>
                  <a:lnTo>
                    <a:pt x="35" y="89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126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3169" y="3037"/>
              <a:ext cx="87" cy="113"/>
            </a:xfrm>
            <a:custGeom>
              <a:avLst/>
              <a:gdLst>
                <a:gd name="T0" fmla="*/ 87 w 87"/>
                <a:gd name="T1" fmla="*/ 113 h 113"/>
                <a:gd name="T2" fmla="*/ 0 w 87"/>
                <a:gd name="T3" fmla="*/ 113 h 113"/>
                <a:gd name="T4" fmla="*/ 0 w 87"/>
                <a:gd name="T5" fmla="*/ 0 h 113"/>
                <a:gd name="T6" fmla="*/ 21 w 87"/>
                <a:gd name="T7" fmla="*/ 0 h 113"/>
                <a:gd name="T8" fmla="*/ 21 w 87"/>
                <a:gd name="T9" fmla="*/ 92 h 113"/>
                <a:gd name="T10" fmla="*/ 87 w 87"/>
                <a:gd name="T11" fmla="*/ 92 h 113"/>
                <a:gd name="T12" fmla="*/ 87 w 87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3">
                  <a:moveTo>
                    <a:pt x="87" y="113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2"/>
                  </a:lnTo>
                  <a:lnTo>
                    <a:pt x="87" y="92"/>
                  </a:lnTo>
                  <a:lnTo>
                    <a:pt x="87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554" y="3126"/>
              <a:ext cx="50" cy="71"/>
            </a:xfrm>
            <a:custGeom>
              <a:avLst/>
              <a:gdLst>
                <a:gd name="T0" fmla="*/ 26 w 84"/>
                <a:gd name="T1" fmla="*/ 0 h 117"/>
                <a:gd name="T2" fmla="*/ 84 w 84"/>
                <a:gd name="T3" fmla="*/ 75 h 117"/>
                <a:gd name="T4" fmla="*/ 65 w 84"/>
                <a:gd name="T5" fmla="*/ 117 h 117"/>
                <a:gd name="T6" fmla="*/ 15 w 84"/>
                <a:gd name="T7" fmla="*/ 66 h 117"/>
                <a:gd name="T8" fmla="*/ 26 w 84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26" y="0"/>
                  </a:moveTo>
                  <a:cubicBezTo>
                    <a:pt x="26" y="23"/>
                    <a:pt x="38" y="62"/>
                    <a:pt x="84" y="75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27" y="99"/>
                    <a:pt x="15" y="66"/>
                  </a:cubicBezTo>
                  <a:cubicBezTo>
                    <a:pt x="0" y="27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2502" y="3019"/>
              <a:ext cx="161" cy="41"/>
            </a:xfrm>
            <a:custGeom>
              <a:avLst/>
              <a:gdLst>
                <a:gd name="T0" fmla="*/ 142 w 269"/>
                <a:gd name="T1" fmla="*/ 5 h 68"/>
                <a:gd name="T2" fmla="*/ 269 w 269"/>
                <a:gd name="T3" fmla="*/ 31 h 68"/>
                <a:gd name="T4" fmla="*/ 252 w 269"/>
                <a:gd name="T5" fmla="*/ 68 h 68"/>
                <a:gd name="T6" fmla="*/ 137 w 269"/>
                <a:gd name="T7" fmla="*/ 51 h 68"/>
                <a:gd name="T8" fmla="*/ 19 w 269"/>
                <a:gd name="T9" fmla="*/ 60 h 68"/>
                <a:gd name="T10" fmla="*/ 0 w 269"/>
                <a:gd name="T11" fmla="*/ 18 h 68"/>
                <a:gd name="T12" fmla="*/ 142 w 269"/>
                <a:gd name="T13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68">
                  <a:moveTo>
                    <a:pt x="142" y="5"/>
                  </a:moveTo>
                  <a:cubicBezTo>
                    <a:pt x="239" y="11"/>
                    <a:pt x="269" y="31"/>
                    <a:pt x="269" y="31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2" y="68"/>
                    <a:pt x="209" y="55"/>
                    <a:pt x="137" y="51"/>
                  </a:cubicBezTo>
                  <a:cubicBezTo>
                    <a:pt x="88" y="49"/>
                    <a:pt x="49" y="54"/>
                    <a:pt x="19" y="6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4" y="0"/>
                    <a:pt x="142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2547" y="3054"/>
              <a:ext cx="88" cy="22"/>
            </a:xfrm>
            <a:custGeom>
              <a:avLst/>
              <a:gdLst>
                <a:gd name="T0" fmla="*/ 0 w 148"/>
                <a:gd name="T1" fmla="*/ 25 h 37"/>
                <a:gd name="T2" fmla="*/ 34 w 148"/>
                <a:gd name="T3" fmla="*/ 9 h 37"/>
                <a:gd name="T4" fmla="*/ 60 w 148"/>
                <a:gd name="T5" fmla="*/ 0 h 37"/>
                <a:gd name="T6" fmla="*/ 107 w 148"/>
                <a:gd name="T7" fmla="*/ 4 h 37"/>
                <a:gd name="T8" fmla="*/ 148 w 148"/>
                <a:gd name="T9" fmla="*/ 10 h 37"/>
                <a:gd name="T10" fmla="*/ 104 w 148"/>
                <a:gd name="T11" fmla="*/ 22 h 37"/>
                <a:gd name="T12" fmla="*/ 68 w 148"/>
                <a:gd name="T13" fmla="*/ 37 h 37"/>
                <a:gd name="T14" fmla="*/ 0 w 148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7">
                  <a:moveTo>
                    <a:pt x="0" y="25"/>
                  </a:moveTo>
                  <a:cubicBezTo>
                    <a:pt x="0" y="25"/>
                    <a:pt x="19" y="16"/>
                    <a:pt x="34" y="9"/>
                  </a:cubicBezTo>
                  <a:cubicBezTo>
                    <a:pt x="48" y="3"/>
                    <a:pt x="60" y="0"/>
                    <a:pt x="60" y="0"/>
                  </a:cubicBezTo>
                  <a:cubicBezTo>
                    <a:pt x="75" y="1"/>
                    <a:pt x="91" y="2"/>
                    <a:pt x="107" y="4"/>
                  </a:cubicBezTo>
                  <a:cubicBezTo>
                    <a:pt x="130" y="6"/>
                    <a:pt x="148" y="10"/>
                    <a:pt x="148" y="10"/>
                  </a:cubicBezTo>
                  <a:cubicBezTo>
                    <a:pt x="148" y="10"/>
                    <a:pt x="128" y="14"/>
                    <a:pt x="104" y="22"/>
                  </a:cubicBezTo>
                  <a:cubicBezTo>
                    <a:pt x="79" y="31"/>
                    <a:pt x="68" y="37"/>
                    <a:pt x="68" y="37"/>
                  </a:cubicBezTo>
                  <a:cubicBezTo>
                    <a:pt x="68" y="37"/>
                    <a:pt x="35" y="29"/>
                    <a:pt x="0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538" y="3073"/>
              <a:ext cx="96" cy="43"/>
            </a:xfrm>
            <a:custGeom>
              <a:avLst/>
              <a:gdLst>
                <a:gd name="T0" fmla="*/ 4 w 161"/>
                <a:gd name="T1" fmla="*/ 0 h 70"/>
                <a:gd name="T2" fmla="*/ 94 w 161"/>
                <a:gd name="T3" fmla="*/ 15 h 70"/>
                <a:gd name="T4" fmla="*/ 161 w 161"/>
                <a:gd name="T5" fmla="*/ 36 h 70"/>
                <a:gd name="T6" fmla="*/ 145 w 161"/>
                <a:gd name="T7" fmla="*/ 70 h 70"/>
                <a:gd name="T8" fmla="*/ 78 w 161"/>
                <a:gd name="T9" fmla="*/ 50 h 70"/>
                <a:gd name="T10" fmla="*/ 0 w 161"/>
                <a:gd name="T11" fmla="*/ 38 h 70"/>
                <a:gd name="T12" fmla="*/ 4 w 161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70">
                  <a:moveTo>
                    <a:pt x="4" y="0"/>
                  </a:moveTo>
                  <a:cubicBezTo>
                    <a:pt x="4" y="0"/>
                    <a:pt x="45" y="2"/>
                    <a:pt x="94" y="15"/>
                  </a:cubicBezTo>
                  <a:cubicBezTo>
                    <a:pt x="136" y="26"/>
                    <a:pt x="161" y="36"/>
                    <a:pt x="161" y="36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28" y="62"/>
                    <a:pt x="78" y="50"/>
                  </a:cubicBezTo>
                  <a:cubicBezTo>
                    <a:pt x="40" y="40"/>
                    <a:pt x="0" y="38"/>
                    <a:pt x="0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573" y="3109"/>
              <a:ext cx="48" cy="36"/>
            </a:xfrm>
            <a:custGeom>
              <a:avLst/>
              <a:gdLst>
                <a:gd name="T0" fmla="*/ 9 w 80"/>
                <a:gd name="T1" fmla="*/ 60 h 60"/>
                <a:gd name="T2" fmla="*/ 1 w 80"/>
                <a:gd name="T3" fmla="*/ 37 h 60"/>
                <a:gd name="T4" fmla="*/ 2 w 80"/>
                <a:gd name="T5" fmla="*/ 19 h 60"/>
                <a:gd name="T6" fmla="*/ 14 w 80"/>
                <a:gd name="T7" fmla="*/ 8 h 60"/>
                <a:gd name="T8" fmla="*/ 26 w 80"/>
                <a:gd name="T9" fmla="*/ 0 h 60"/>
                <a:gd name="T10" fmla="*/ 52 w 80"/>
                <a:gd name="T11" fmla="*/ 7 h 60"/>
                <a:gd name="T12" fmla="*/ 80 w 80"/>
                <a:gd name="T13" fmla="*/ 17 h 60"/>
                <a:gd name="T14" fmla="*/ 36 w 80"/>
                <a:gd name="T15" fmla="*/ 34 h 60"/>
                <a:gd name="T16" fmla="*/ 9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9" y="60"/>
                  </a:moveTo>
                  <a:cubicBezTo>
                    <a:pt x="9" y="60"/>
                    <a:pt x="3" y="50"/>
                    <a:pt x="1" y="37"/>
                  </a:cubicBezTo>
                  <a:cubicBezTo>
                    <a:pt x="0" y="26"/>
                    <a:pt x="2" y="19"/>
                    <a:pt x="2" y="19"/>
                  </a:cubicBezTo>
                  <a:cubicBezTo>
                    <a:pt x="2" y="19"/>
                    <a:pt x="6" y="14"/>
                    <a:pt x="14" y="8"/>
                  </a:cubicBezTo>
                  <a:cubicBezTo>
                    <a:pt x="22" y="3"/>
                    <a:pt x="26" y="0"/>
                    <a:pt x="26" y="0"/>
                  </a:cubicBezTo>
                  <a:cubicBezTo>
                    <a:pt x="26" y="0"/>
                    <a:pt x="40" y="4"/>
                    <a:pt x="52" y="7"/>
                  </a:cubicBezTo>
                  <a:cubicBezTo>
                    <a:pt x="62" y="10"/>
                    <a:pt x="80" y="17"/>
                    <a:pt x="80" y="17"/>
                  </a:cubicBezTo>
                  <a:cubicBezTo>
                    <a:pt x="80" y="17"/>
                    <a:pt x="58" y="21"/>
                    <a:pt x="36" y="34"/>
                  </a:cubicBezTo>
                  <a:cubicBezTo>
                    <a:pt x="15" y="47"/>
                    <a:pt x="9" y="60"/>
                    <a:pt x="9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39" name="Rectangle : coins arrondis 38"/>
          <p:cNvSpPr/>
          <p:nvPr userDrawn="1"/>
        </p:nvSpPr>
        <p:spPr>
          <a:xfrm>
            <a:off x="3407509" y="1918882"/>
            <a:ext cx="2329875" cy="213168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40" name="Rectangle : coins arrondis 39"/>
          <p:cNvSpPr/>
          <p:nvPr userDrawn="1"/>
        </p:nvSpPr>
        <p:spPr>
          <a:xfrm>
            <a:off x="6417788" y="1918882"/>
            <a:ext cx="2329875" cy="213168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4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F0266-85AB-4C65-96DC-180D20895C9E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5B891-73E9-4499-BF7E-43EBFC20AD92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94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6048374" y="0"/>
            <a:ext cx="309562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Century Gothic" panose="020B0502020202020204" pitchFamily="34" charset="0"/>
            </a:endParaRP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48375" y="0"/>
            <a:ext cx="0" cy="51435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935830" y="2151810"/>
            <a:ext cx="4617245" cy="26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Deuxième niveau</a:t>
            </a:r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6496523" y="523035"/>
            <a:ext cx="2218853" cy="4048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Troisième niveau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935832" y="395335"/>
            <a:ext cx="4617244" cy="1254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4050" b="1">
                <a:solidFill>
                  <a:srgbClr val="262626"/>
                </a:solidFill>
                <a:latin typeface="Prompt Bold" panose="00000800000000000000" pitchFamily="2" charset="-34"/>
                <a:cs typeface="Prompt Bold" panose="00000800000000000000" pitchFamily="2" charset="-34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52933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6048374" y="0"/>
            <a:ext cx="309562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Century Gothic" panose="020B0502020202020204" pitchFamily="34" charset="0"/>
            </a:endParaRP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48375" y="0"/>
            <a:ext cx="0" cy="51435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935830" y="2151810"/>
            <a:ext cx="4617245" cy="26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Deuxième niveau</a:t>
            </a:r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6496523" y="523035"/>
            <a:ext cx="2218853" cy="4048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Troisième niveau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935832" y="395335"/>
            <a:ext cx="4617244" cy="1254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4050" b="1">
                <a:solidFill>
                  <a:srgbClr val="262626"/>
                </a:solidFill>
                <a:latin typeface="Prompt Bold" panose="00000800000000000000" pitchFamily="2" charset="-34"/>
                <a:cs typeface="Prompt Bold" panose="00000800000000000000" pitchFamily="2" charset="-34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054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6048374" y="0"/>
            <a:ext cx="309562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Century Gothic" panose="020B0502020202020204" pitchFamily="34" charset="0"/>
            </a:endParaRP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48375" y="0"/>
            <a:ext cx="0" cy="51435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935830" y="2151810"/>
            <a:ext cx="4617245" cy="26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Deuxième niveau</a:t>
            </a:r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6496523" y="523035"/>
            <a:ext cx="2218853" cy="4048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Troisième niveau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935832" y="395335"/>
            <a:ext cx="4617244" cy="1254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4050" b="1">
                <a:solidFill>
                  <a:srgbClr val="262626"/>
                </a:solidFill>
                <a:latin typeface="Prompt Bold" panose="00000800000000000000" pitchFamily="2" charset="-34"/>
                <a:cs typeface="Prompt Bold" panose="00000800000000000000" pitchFamily="2" charset="-34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36010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6048374" y="0"/>
            <a:ext cx="309562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Century Gothic" panose="020B0502020202020204" pitchFamily="34" charset="0"/>
            </a:endParaRPr>
          </a:p>
        </p:txBody>
      </p:sp>
      <p:cxnSp>
        <p:nvCxnSpPr>
          <p:cNvPr id="3" name="Connecteur droit 2"/>
          <p:cNvCxnSpPr/>
          <p:nvPr userDrawn="1"/>
        </p:nvCxnSpPr>
        <p:spPr>
          <a:xfrm>
            <a:off x="6048375" y="0"/>
            <a:ext cx="0" cy="51435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935830" y="2151810"/>
            <a:ext cx="4617245" cy="26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Deuxième niveau</a:t>
            </a:r>
          </a:p>
        </p:txBody>
      </p:sp>
      <p:sp>
        <p:nvSpPr>
          <p:cNvPr id="9" name="Espace réservé du texte 15"/>
          <p:cNvSpPr>
            <a:spLocks noGrp="1"/>
          </p:cNvSpPr>
          <p:nvPr>
            <p:ph type="body" sz="quarter" idx="14" hasCustomPrompt="1"/>
          </p:nvPr>
        </p:nvSpPr>
        <p:spPr>
          <a:xfrm>
            <a:off x="6496523" y="523035"/>
            <a:ext cx="2218853" cy="4048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Troisième niveau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935832" y="395335"/>
            <a:ext cx="4617244" cy="1254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4050" b="1">
                <a:solidFill>
                  <a:srgbClr val="262626"/>
                </a:solidFill>
                <a:latin typeface="Prompt Bold" panose="00000800000000000000" pitchFamily="2" charset="-34"/>
                <a:cs typeface="Prompt Bold" panose="00000800000000000000" pitchFamily="2" charset="-34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0620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/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676276" y="1918882"/>
            <a:ext cx="8467724" cy="32246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Century Gothic" panose="020B0502020202020204" pitchFamily="34" charset="0"/>
            </a:endParaRPr>
          </a:p>
        </p:txBody>
      </p:sp>
      <p:sp>
        <p:nvSpPr>
          <p:cNvPr id="7" name="Espace réservé du texte 15"/>
          <p:cNvSpPr>
            <a:spLocks noGrp="1"/>
          </p:cNvSpPr>
          <p:nvPr>
            <p:ph type="body" sz="quarter" idx="12" hasCustomPrompt="1"/>
          </p:nvPr>
        </p:nvSpPr>
        <p:spPr>
          <a:xfrm>
            <a:off x="935831" y="2113710"/>
            <a:ext cx="7550944" cy="262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3pPr marL="685800" indent="0">
              <a:buNone/>
              <a:defRPr/>
            </a:lvl3pPr>
          </a:lstStyle>
          <a:p>
            <a:pPr lvl="0"/>
            <a:r>
              <a:rPr lang="fr-FR" dirty="0"/>
              <a:t>Troisième niveau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935831" y="395335"/>
            <a:ext cx="7550943" cy="1254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4050" b="1">
                <a:solidFill>
                  <a:srgbClr val="262626"/>
                </a:solidFill>
                <a:latin typeface="Prompt Bold" panose="00000800000000000000" pitchFamily="2" charset="-34"/>
                <a:cs typeface="Prompt Bold" panose="00000800000000000000" pitchFamily="2" charset="-34"/>
              </a:defRPr>
            </a:lvl1pPr>
            <a:lvl2pPr marL="557213" indent="-214313">
              <a:buFont typeface="Arial" panose="020B0604020202020204" pitchFamily="34" charset="0"/>
              <a:buChar char="•"/>
              <a:defRPr sz="1350"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5550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003" y="4796520"/>
            <a:ext cx="1199486" cy="2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 userDrawn="1"/>
        </p:nvSpPr>
        <p:spPr>
          <a:xfrm>
            <a:off x="0" y="752475"/>
            <a:ext cx="2733040" cy="4391025"/>
          </a:xfrm>
          <a:prstGeom prst="rect">
            <a:avLst/>
          </a:prstGeom>
          <a:gradFill flip="none" rotWithShape="1">
            <a:gsLst>
              <a:gs pos="74000">
                <a:schemeClr val="tx1"/>
              </a:gs>
              <a:gs pos="0">
                <a:srgbClr val="46474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Trebuchet MS" panose="020B0603020202020204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003" y="4796520"/>
            <a:ext cx="1199486" cy="2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96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 userDrawn="1"/>
        </p:nvSpPr>
        <p:spPr>
          <a:xfrm>
            <a:off x="5596890" y="752475"/>
            <a:ext cx="3547110" cy="4391025"/>
          </a:xfrm>
          <a:prstGeom prst="rect">
            <a:avLst/>
          </a:prstGeom>
          <a:gradFill flip="none" rotWithShape="1">
            <a:gsLst>
              <a:gs pos="74000">
                <a:schemeClr val="tx1"/>
              </a:gs>
              <a:gs pos="0">
                <a:srgbClr val="46474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Trebuchet MS" panose="020B0603020202020204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003" y="4796520"/>
            <a:ext cx="1199486" cy="2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2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 userDrawn="1"/>
        </p:nvSpPr>
        <p:spPr>
          <a:xfrm>
            <a:off x="3398520" y="752475"/>
            <a:ext cx="5745480" cy="4391025"/>
          </a:xfrm>
          <a:prstGeom prst="rect">
            <a:avLst/>
          </a:prstGeom>
          <a:gradFill flip="none" rotWithShape="1">
            <a:gsLst>
              <a:gs pos="74000">
                <a:schemeClr val="tx1"/>
              </a:gs>
              <a:gs pos="0">
                <a:srgbClr val="46474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dirty="0">
              <a:latin typeface="Trebuchet MS" panose="020B0603020202020204" pitchFamily="34" charset="0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973513" y="4795838"/>
            <a:ext cx="1200150" cy="277812"/>
            <a:chOff x="2503" y="3021"/>
            <a:chExt cx="756" cy="175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3" y="3021"/>
              <a:ext cx="7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69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5 w 16"/>
                <a:gd name="T7" fmla="*/ 18 h 22"/>
                <a:gd name="T8" fmla="*/ 5 w 16"/>
                <a:gd name="T9" fmla="*/ 0 h 22"/>
                <a:gd name="T10" fmla="*/ 0 w 16"/>
                <a:gd name="T11" fmla="*/ 0 h 22"/>
                <a:gd name="T12" fmla="*/ 0 w 1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5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741" y="3174"/>
              <a:ext cx="4" cy="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774" y="3174"/>
              <a:ext cx="18" cy="23"/>
            </a:xfrm>
            <a:custGeom>
              <a:avLst/>
              <a:gdLst>
                <a:gd name="T0" fmla="*/ 21 w 29"/>
                <a:gd name="T1" fmla="*/ 37 h 38"/>
                <a:gd name="T2" fmla="*/ 25 w 29"/>
                <a:gd name="T3" fmla="*/ 35 h 38"/>
                <a:gd name="T4" fmla="*/ 28 w 29"/>
                <a:gd name="T5" fmla="*/ 31 h 38"/>
                <a:gd name="T6" fmla="*/ 29 w 29"/>
                <a:gd name="T7" fmla="*/ 27 h 38"/>
                <a:gd name="T8" fmla="*/ 29 w 29"/>
                <a:gd name="T9" fmla="*/ 27 h 38"/>
                <a:gd name="T10" fmla="*/ 28 w 29"/>
                <a:gd name="T11" fmla="*/ 23 h 38"/>
                <a:gd name="T12" fmla="*/ 26 w 29"/>
                <a:gd name="T13" fmla="*/ 20 h 38"/>
                <a:gd name="T14" fmla="*/ 22 w 29"/>
                <a:gd name="T15" fmla="*/ 17 h 38"/>
                <a:gd name="T16" fmla="*/ 17 w 29"/>
                <a:gd name="T17" fmla="*/ 16 h 38"/>
                <a:gd name="T18" fmla="*/ 13 w 29"/>
                <a:gd name="T19" fmla="*/ 15 h 38"/>
                <a:gd name="T20" fmla="*/ 10 w 29"/>
                <a:gd name="T21" fmla="*/ 13 h 38"/>
                <a:gd name="T22" fmla="*/ 8 w 29"/>
                <a:gd name="T23" fmla="*/ 12 h 38"/>
                <a:gd name="T24" fmla="*/ 8 w 29"/>
                <a:gd name="T25" fmla="*/ 10 h 38"/>
                <a:gd name="T26" fmla="*/ 8 w 29"/>
                <a:gd name="T27" fmla="*/ 10 h 38"/>
                <a:gd name="T28" fmla="*/ 10 w 29"/>
                <a:gd name="T29" fmla="*/ 7 h 38"/>
                <a:gd name="T30" fmla="*/ 14 w 29"/>
                <a:gd name="T31" fmla="*/ 5 h 38"/>
                <a:gd name="T32" fmla="*/ 19 w 29"/>
                <a:gd name="T33" fmla="*/ 6 h 38"/>
                <a:gd name="T34" fmla="*/ 24 w 29"/>
                <a:gd name="T35" fmla="*/ 9 h 38"/>
                <a:gd name="T36" fmla="*/ 28 w 29"/>
                <a:gd name="T37" fmla="*/ 4 h 38"/>
                <a:gd name="T38" fmla="*/ 22 w 29"/>
                <a:gd name="T39" fmla="*/ 1 h 38"/>
                <a:gd name="T40" fmla="*/ 14 w 29"/>
                <a:gd name="T41" fmla="*/ 0 h 38"/>
                <a:gd name="T42" fmla="*/ 9 w 29"/>
                <a:gd name="T43" fmla="*/ 0 h 38"/>
                <a:gd name="T44" fmla="*/ 5 w 29"/>
                <a:gd name="T45" fmla="*/ 3 h 38"/>
                <a:gd name="T46" fmla="*/ 3 w 29"/>
                <a:gd name="T47" fmla="*/ 6 h 38"/>
                <a:gd name="T48" fmla="*/ 2 w 29"/>
                <a:gd name="T49" fmla="*/ 10 h 38"/>
                <a:gd name="T50" fmla="*/ 2 w 29"/>
                <a:gd name="T51" fmla="*/ 11 h 38"/>
                <a:gd name="T52" fmla="*/ 2 w 29"/>
                <a:gd name="T53" fmla="*/ 15 h 38"/>
                <a:gd name="T54" fmla="*/ 5 w 29"/>
                <a:gd name="T55" fmla="*/ 18 h 38"/>
                <a:gd name="T56" fmla="*/ 9 w 29"/>
                <a:gd name="T57" fmla="*/ 20 h 38"/>
                <a:gd name="T58" fmla="*/ 14 w 29"/>
                <a:gd name="T59" fmla="*/ 22 h 38"/>
                <a:gd name="T60" fmla="*/ 18 w 29"/>
                <a:gd name="T61" fmla="*/ 23 h 38"/>
                <a:gd name="T62" fmla="*/ 21 w 29"/>
                <a:gd name="T63" fmla="*/ 24 h 38"/>
                <a:gd name="T64" fmla="*/ 22 w 29"/>
                <a:gd name="T65" fmla="*/ 25 h 38"/>
                <a:gd name="T66" fmla="*/ 22 w 29"/>
                <a:gd name="T67" fmla="*/ 27 h 38"/>
                <a:gd name="T68" fmla="*/ 22 w 29"/>
                <a:gd name="T69" fmla="*/ 27 h 38"/>
                <a:gd name="T70" fmla="*/ 20 w 29"/>
                <a:gd name="T71" fmla="*/ 31 h 38"/>
                <a:gd name="T72" fmla="*/ 16 w 29"/>
                <a:gd name="T73" fmla="*/ 32 h 38"/>
                <a:gd name="T74" fmla="*/ 9 w 29"/>
                <a:gd name="T75" fmla="*/ 31 h 38"/>
                <a:gd name="T76" fmla="*/ 4 w 29"/>
                <a:gd name="T77" fmla="*/ 27 h 38"/>
                <a:gd name="T78" fmla="*/ 0 w 29"/>
                <a:gd name="T79" fmla="*/ 32 h 38"/>
                <a:gd name="T80" fmla="*/ 7 w 29"/>
                <a:gd name="T81" fmla="*/ 36 h 38"/>
                <a:gd name="T82" fmla="*/ 16 w 29"/>
                <a:gd name="T83" fmla="*/ 38 h 38"/>
                <a:gd name="T84" fmla="*/ 21 w 29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8">
                  <a:moveTo>
                    <a:pt x="21" y="37"/>
                  </a:moveTo>
                  <a:cubicBezTo>
                    <a:pt x="22" y="36"/>
                    <a:pt x="24" y="36"/>
                    <a:pt x="25" y="35"/>
                  </a:cubicBezTo>
                  <a:cubicBezTo>
                    <a:pt x="26" y="34"/>
                    <a:pt x="27" y="33"/>
                    <a:pt x="28" y="31"/>
                  </a:cubicBezTo>
                  <a:cubicBezTo>
                    <a:pt x="28" y="30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5"/>
                    <a:pt x="28" y="24"/>
                    <a:pt x="28" y="23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5" y="19"/>
                    <a:pt x="23" y="18"/>
                    <a:pt x="22" y="17"/>
                  </a:cubicBezTo>
                  <a:cubicBezTo>
                    <a:pt x="21" y="17"/>
                    <a:pt x="19" y="16"/>
                    <a:pt x="17" y="16"/>
                  </a:cubicBezTo>
                  <a:cubicBezTo>
                    <a:pt x="15" y="15"/>
                    <a:pt x="14" y="15"/>
                    <a:pt x="13" y="15"/>
                  </a:cubicBezTo>
                  <a:cubicBezTo>
                    <a:pt x="11" y="14"/>
                    <a:pt x="10" y="14"/>
                    <a:pt x="10" y="13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1" y="6"/>
                    <a:pt x="12" y="5"/>
                    <a:pt x="14" y="5"/>
                  </a:cubicBezTo>
                  <a:cubicBezTo>
                    <a:pt x="16" y="5"/>
                    <a:pt x="17" y="6"/>
                    <a:pt x="19" y="6"/>
                  </a:cubicBezTo>
                  <a:cubicBezTo>
                    <a:pt x="21" y="7"/>
                    <a:pt x="22" y="8"/>
                    <a:pt x="24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"/>
                    <a:pt x="6" y="2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4"/>
                    <a:pt x="2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9"/>
                    <a:pt x="7" y="19"/>
                    <a:pt x="9" y="20"/>
                  </a:cubicBezTo>
                  <a:cubicBezTo>
                    <a:pt x="10" y="21"/>
                    <a:pt x="12" y="21"/>
                    <a:pt x="14" y="22"/>
                  </a:cubicBezTo>
                  <a:cubicBezTo>
                    <a:pt x="16" y="22"/>
                    <a:pt x="17" y="22"/>
                    <a:pt x="18" y="23"/>
                  </a:cubicBezTo>
                  <a:cubicBezTo>
                    <a:pt x="19" y="23"/>
                    <a:pt x="20" y="24"/>
                    <a:pt x="21" y="24"/>
                  </a:cubicBezTo>
                  <a:cubicBezTo>
                    <a:pt x="21" y="24"/>
                    <a:pt x="22" y="25"/>
                    <a:pt x="22" y="25"/>
                  </a:cubicBezTo>
                  <a:cubicBezTo>
                    <a:pt x="22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9"/>
                    <a:pt x="22" y="30"/>
                    <a:pt x="20" y="31"/>
                  </a:cubicBezTo>
                  <a:cubicBezTo>
                    <a:pt x="19" y="32"/>
                    <a:pt x="18" y="32"/>
                    <a:pt x="16" y="32"/>
                  </a:cubicBezTo>
                  <a:cubicBezTo>
                    <a:pt x="13" y="32"/>
                    <a:pt x="11" y="32"/>
                    <a:pt x="9" y="31"/>
                  </a:cubicBezTo>
                  <a:cubicBezTo>
                    <a:pt x="8" y="30"/>
                    <a:pt x="6" y="29"/>
                    <a:pt x="4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5" y="35"/>
                    <a:pt x="7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7" y="38"/>
                    <a:pt x="19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818" y="3174"/>
              <a:ext cx="18" cy="22"/>
            </a:xfrm>
            <a:custGeom>
              <a:avLst/>
              <a:gdLst>
                <a:gd name="T0" fmla="*/ 8 w 18"/>
                <a:gd name="T1" fmla="*/ 22 h 22"/>
                <a:gd name="T2" fmla="*/ 12 w 18"/>
                <a:gd name="T3" fmla="*/ 22 h 22"/>
                <a:gd name="T4" fmla="*/ 12 w 18"/>
                <a:gd name="T5" fmla="*/ 3 h 22"/>
                <a:gd name="T6" fmla="*/ 18 w 18"/>
                <a:gd name="T7" fmla="*/ 3 h 22"/>
                <a:gd name="T8" fmla="*/ 18 w 18"/>
                <a:gd name="T9" fmla="*/ 0 h 22"/>
                <a:gd name="T10" fmla="*/ 0 w 18"/>
                <a:gd name="T11" fmla="*/ 0 h 22"/>
                <a:gd name="T12" fmla="*/ 0 w 18"/>
                <a:gd name="T13" fmla="*/ 3 h 22"/>
                <a:gd name="T14" fmla="*/ 8 w 18"/>
                <a:gd name="T15" fmla="*/ 3 h 22"/>
                <a:gd name="T16" fmla="*/ 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8" y="22"/>
                  </a:moveTo>
                  <a:lnTo>
                    <a:pt x="12" y="22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286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3 w 16"/>
                <a:gd name="T7" fmla="*/ 18 h 22"/>
                <a:gd name="T8" fmla="*/ 3 w 16"/>
                <a:gd name="T9" fmla="*/ 12 h 22"/>
                <a:gd name="T10" fmla="*/ 15 w 16"/>
                <a:gd name="T11" fmla="*/ 12 h 22"/>
                <a:gd name="T12" fmla="*/ 15 w 16"/>
                <a:gd name="T13" fmla="*/ 9 h 22"/>
                <a:gd name="T14" fmla="*/ 3 w 16"/>
                <a:gd name="T15" fmla="*/ 9 h 22"/>
                <a:gd name="T16" fmla="*/ 3 w 16"/>
                <a:gd name="T17" fmla="*/ 3 h 22"/>
                <a:gd name="T18" fmla="*/ 16 w 16"/>
                <a:gd name="T19" fmla="*/ 3 h 22"/>
                <a:gd name="T20" fmla="*/ 16 w 16"/>
                <a:gd name="T21" fmla="*/ 0 h 22"/>
                <a:gd name="T22" fmla="*/ 0 w 16"/>
                <a:gd name="T23" fmla="*/ 0 h 22"/>
                <a:gd name="T24" fmla="*/ 0 w 1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3" y="18"/>
                  </a:lnTo>
                  <a:lnTo>
                    <a:pt x="3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3" y="9"/>
                  </a:lnTo>
                  <a:lnTo>
                    <a:pt x="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2911" y="3174"/>
              <a:ext cx="20" cy="22"/>
            </a:xfrm>
            <a:custGeom>
              <a:avLst/>
              <a:gdLst>
                <a:gd name="T0" fmla="*/ 0 w 20"/>
                <a:gd name="T1" fmla="*/ 22 h 22"/>
                <a:gd name="T2" fmla="*/ 4 w 20"/>
                <a:gd name="T3" fmla="*/ 22 h 22"/>
                <a:gd name="T4" fmla="*/ 4 w 20"/>
                <a:gd name="T5" fmla="*/ 6 h 22"/>
                <a:gd name="T6" fmla="*/ 16 w 20"/>
                <a:gd name="T7" fmla="*/ 22 h 22"/>
                <a:gd name="T8" fmla="*/ 20 w 20"/>
                <a:gd name="T9" fmla="*/ 22 h 22"/>
                <a:gd name="T10" fmla="*/ 20 w 20"/>
                <a:gd name="T11" fmla="*/ 0 h 22"/>
                <a:gd name="T12" fmla="*/ 16 w 20"/>
                <a:gd name="T13" fmla="*/ 0 h 22"/>
                <a:gd name="T14" fmla="*/ 16 w 20"/>
                <a:gd name="T15" fmla="*/ 15 h 22"/>
                <a:gd name="T16" fmla="*/ 4 w 20"/>
                <a:gd name="T17" fmla="*/ 0 h 22"/>
                <a:gd name="T18" fmla="*/ 0 w 20"/>
                <a:gd name="T19" fmla="*/ 0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4" y="22"/>
                  </a:lnTo>
                  <a:lnTo>
                    <a:pt x="4" y="6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2996" y="3174"/>
              <a:ext cx="18" cy="22"/>
            </a:xfrm>
            <a:custGeom>
              <a:avLst/>
              <a:gdLst>
                <a:gd name="T0" fmla="*/ 24 w 31"/>
                <a:gd name="T1" fmla="*/ 26 h 37"/>
                <a:gd name="T2" fmla="*/ 22 w 31"/>
                <a:gd name="T3" fmla="*/ 30 h 37"/>
                <a:gd name="T4" fmla="*/ 17 w 31"/>
                <a:gd name="T5" fmla="*/ 31 h 37"/>
                <a:gd name="T6" fmla="*/ 6 w 31"/>
                <a:gd name="T7" fmla="*/ 31 h 37"/>
                <a:gd name="T8" fmla="*/ 6 w 31"/>
                <a:gd name="T9" fmla="*/ 21 h 37"/>
                <a:gd name="T10" fmla="*/ 17 w 31"/>
                <a:gd name="T11" fmla="*/ 21 h 37"/>
                <a:gd name="T12" fmla="*/ 22 w 31"/>
                <a:gd name="T13" fmla="*/ 23 h 37"/>
                <a:gd name="T14" fmla="*/ 24 w 31"/>
                <a:gd name="T15" fmla="*/ 26 h 37"/>
                <a:gd name="T16" fmla="*/ 22 w 31"/>
                <a:gd name="T17" fmla="*/ 11 h 37"/>
                <a:gd name="T18" fmla="*/ 20 w 31"/>
                <a:gd name="T19" fmla="*/ 15 h 37"/>
                <a:gd name="T20" fmla="*/ 15 w 31"/>
                <a:gd name="T21" fmla="*/ 16 h 37"/>
                <a:gd name="T22" fmla="*/ 6 w 31"/>
                <a:gd name="T23" fmla="*/ 16 h 37"/>
                <a:gd name="T24" fmla="*/ 6 w 31"/>
                <a:gd name="T25" fmla="*/ 6 h 37"/>
                <a:gd name="T26" fmla="*/ 16 w 31"/>
                <a:gd name="T27" fmla="*/ 6 h 37"/>
                <a:gd name="T28" fmla="*/ 20 w 31"/>
                <a:gd name="T29" fmla="*/ 7 h 37"/>
                <a:gd name="T30" fmla="*/ 22 w 31"/>
                <a:gd name="T31" fmla="*/ 11 h 37"/>
                <a:gd name="T32" fmla="*/ 0 w 31"/>
                <a:gd name="T33" fmla="*/ 37 h 37"/>
                <a:gd name="T34" fmla="*/ 17 w 31"/>
                <a:gd name="T35" fmla="*/ 37 h 37"/>
                <a:gd name="T36" fmla="*/ 23 w 31"/>
                <a:gd name="T37" fmla="*/ 37 h 37"/>
                <a:gd name="T38" fmla="*/ 27 w 31"/>
                <a:gd name="T39" fmla="*/ 35 h 37"/>
                <a:gd name="T40" fmla="*/ 30 w 31"/>
                <a:gd name="T41" fmla="*/ 31 h 37"/>
                <a:gd name="T42" fmla="*/ 31 w 31"/>
                <a:gd name="T43" fmla="*/ 27 h 37"/>
                <a:gd name="T44" fmla="*/ 31 w 31"/>
                <a:gd name="T45" fmla="*/ 27 h 37"/>
                <a:gd name="T46" fmla="*/ 30 w 31"/>
                <a:gd name="T47" fmla="*/ 24 h 37"/>
                <a:gd name="T48" fmla="*/ 29 w 31"/>
                <a:gd name="T49" fmla="*/ 21 h 37"/>
                <a:gd name="T50" fmla="*/ 26 w 31"/>
                <a:gd name="T51" fmla="*/ 19 h 37"/>
                <a:gd name="T52" fmla="*/ 23 w 31"/>
                <a:gd name="T53" fmla="*/ 18 h 37"/>
                <a:gd name="T54" fmla="*/ 25 w 31"/>
                <a:gd name="T55" fmla="*/ 17 h 37"/>
                <a:gd name="T56" fmla="*/ 27 w 31"/>
                <a:gd name="T57" fmla="*/ 15 h 37"/>
                <a:gd name="T58" fmla="*/ 28 w 31"/>
                <a:gd name="T59" fmla="*/ 13 h 37"/>
                <a:gd name="T60" fmla="*/ 29 w 31"/>
                <a:gd name="T61" fmla="*/ 10 h 37"/>
                <a:gd name="T62" fmla="*/ 29 w 31"/>
                <a:gd name="T63" fmla="*/ 10 h 37"/>
                <a:gd name="T64" fmla="*/ 26 w 31"/>
                <a:gd name="T65" fmla="*/ 3 h 37"/>
                <a:gd name="T66" fmla="*/ 17 w 31"/>
                <a:gd name="T67" fmla="*/ 0 h 37"/>
                <a:gd name="T68" fmla="*/ 0 w 31"/>
                <a:gd name="T69" fmla="*/ 0 h 37"/>
                <a:gd name="T70" fmla="*/ 0 w 31"/>
                <a:gd name="T7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37">
                  <a:moveTo>
                    <a:pt x="24" y="26"/>
                  </a:moveTo>
                  <a:cubicBezTo>
                    <a:pt x="24" y="28"/>
                    <a:pt x="24" y="29"/>
                    <a:pt x="22" y="30"/>
                  </a:cubicBezTo>
                  <a:cubicBezTo>
                    <a:pt x="21" y="31"/>
                    <a:pt x="19" y="31"/>
                    <a:pt x="1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2"/>
                    <a:pt x="22" y="23"/>
                  </a:cubicBezTo>
                  <a:cubicBezTo>
                    <a:pt x="24" y="23"/>
                    <a:pt x="24" y="25"/>
                    <a:pt x="24" y="26"/>
                  </a:cubicBezTo>
                  <a:close/>
                  <a:moveTo>
                    <a:pt x="22" y="11"/>
                  </a:moveTo>
                  <a:cubicBezTo>
                    <a:pt x="22" y="12"/>
                    <a:pt x="22" y="14"/>
                    <a:pt x="20" y="15"/>
                  </a:cubicBezTo>
                  <a:cubicBezTo>
                    <a:pt x="19" y="15"/>
                    <a:pt x="17" y="16"/>
                    <a:pt x="1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6"/>
                    <a:pt x="20" y="7"/>
                  </a:cubicBezTo>
                  <a:cubicBezTo>
                    <a:pt x="22" y="8"/>
                    <a:pt x="22" y="9"/>
                    <a:pt x="22" y="11"/>
                  </a:cubicBezTo>
                  <a:close/>
                  <a:moveTo>
                    <a:pt x="0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9" y="37"/>
                    <a:pt x="21" y="37"/>
                    <a:pt x="23" y="37"/>
                  </a:cubicBezTo>
                  <a:cubicBezTo>
                    <a:pt x="24" y="36"/>
                    <a:pt x="26" y="35"/>
                    <a:pt x="27" y="35"/>
                  </a:cubicBezTo>
                  <a:cubicBezTo>
                    <a:pt x="28" y="34"/>
                    <a:pt x="29" y="33"/>
                    <a:pt x="30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5"/>
                    <a:pt x="30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20"/>
                    <a:pt x="26" y="19"/>
                  </a:cubicBezTo>
                  <a:cubicBezTo>
                    <a:pt x="25" y="19"/>
                    <a:pt x="24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7"/>
                    <a:pt x="28" y="5"/>
                    <a:pt x="26" y="3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3043" y="3174"/>
              <a:ext cx="17" cy="22"/>
            </a:xfrm>
            <a:custGeom>
              <a:avLst/>
              <a:gdLst>
                <a:gd name="T0" fmla="*/ 0 w 17"/>
                <a:gd name="T1" fmla="*/ 22 h 22"/>
                <a:gd name="T2" fmla="*/ 17 w 17"/>
                <a:gd name="T3" fmla="*/ 22 h 22"/>
                <a:gd name="T4" fmla="*/ 17 w 17"/>
                <a:gd name="T5" fmla="*/ 18 h 22"/>
                <a:gd name="T6" fmla="*/ 4 w 17"/>
                <a:gd name="T7" fmla="*/ 18 h 22"/>
                <a:gd name="T8" fmla="*/ 4 w 17"/>
                <a:gd name="T9" fmla="*/ 12 h 22"/>
                <a:gd name="T10" fmla="*/ 15 w 17"/>
                <a:gd name="T11" fmla="*/ 12 h 22"/>
                <a:gd name="T12" fmla="*/ 15 w 17"/>
                <a:gd name="T13" fmla="*/ 9 h 22"/>
                <a:gd name="T14" fmla="*/ 4 w 17"/>
                <a:gd name="T15" fmla="*/ 9 h 22"/>
                <a:gd name="T16" fmla="*/ 4 w 17"/>
                <a:gd name="T17" fmla="*/ 3 h 22"/>
                <a:gd name="T18" fmla="*/ 17 w 17"/>
                <a:gd name="T19" fmla="*/ 3 h 22"/>
                <a:gd name="T20" fmla="*/ 17 w 17"/>
                <a:gd name="T21" fmla="*/ 0 h 22"/>
                <a:gd name="T22" fmla="*/ 0 w 17"/>
                <a:gd name="T23" fmla="*/ 0 h 22"/>
                <a:gd name="T24" fmla="*/ 0 w 1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17" y="22"/>
                  </a:lnTo>
                  <a:lnTo>
                    <a:pt x="17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4" y="9"/>
                  </a:lnTo>
                  <a:lnTo>
                    <a:pt x="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3087" y="3174"/>
              <a:ext cx="21" cy="22"/>
            </a:xfrm>
            <a:custGeom>
              <a:avLst/>
              <a:gdLst>
                <a:gd name="T0" fmla="*/ 9 w 21"/>
                <a:gd name="T1" fmla="*/ 22 h 22"/>
                <a:gd name="T2" fmla="*/ 13 w 21"/>
                <a:gd name="T3" fmla="*/ 22 h 22"/>
                <a:gd name="T4" fmla="*/ 13 w 21"/>
                <a:gd name="T5" fmla="*/ 13 h 22"/>
                <a:gd name="T6" fmla="*/ 21 w 21"/>
                <a:gd name="T7" fmla="*/ 0 h 22"/>
                <a:gd name="T8" fmla="*/ 17 w 21"/>
                <a:gd name="T9" fmla="*/ 0 h 22"/>
                <a:gd name="T10" fmla="*/ 11 w 21"/>
                <a:gd name="T11" fmla="*/ 10 h 22"/>
                <a:gd name="T12" fmla="*/ 4 w 21"/>
                <a:gd name="T13" fmla="*/ 0 h 22"/>
                <a:gd name="T14" fmla="*/ 0 w 21"/>
                <a:gd name="T15" fmla="*/ 0 h 22"/>
                <a:gd name="T16" fmla="*/ 9 w 21"/>
                <a:gd name="T17" fmla="*/ 14 h 22"/>
                <a:gd name="T18" fmla="*/ 9 w 2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13" y="22"/>
                  </a:lnTo>
                  <a:lnTo>
                    <a:pt x="13" y="13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3134" y="3174"/>
              <a:ext cx="23" cy="23"/>
            </a:xfrm>
            <a:custGeom>
              <a:avLst/>
              <a:gdLst>
                <a:gd name="T0" fmla="*/ 14 w 38"/>
                <a:gd name="T1" fmla="*/ 31 h 38"/>
                <a:gd name="T2" fmla="*/ 10 w 38"/>
                <a:gd name="T3" fmla="*/ 28 h 38"/>
                <a:gd name="T4" fmla="*/ 7 w 38"/>
                <a:gd name="T5" fmla="*/ 24 h 38"/>
                <a:gd name="T6" fmla="*/ 7 w 38"/>
                <a:gd name="T7" fmla="*/ 19 h 38"/>
                <a:gd name="T8" fmla="*/ 7 w 38"/>
                <a:gd name="T9" fmla="*/ 19 h 38"/>
                <a:gd name="T10" fmla="*/ 7 w 38"/>
                <a:gd name="T11" fmla="*/ 13 h 38"/>
                <a:gd name="T12" fmla="*/ 10 w 38"/>
                <a:gd name="T13" fmla="*/ 9 h 38"/>
                <a:gd name="T14" fmla="*/ 14 w 38"/>
                <a:gd name="T15" fmla="*/ 7 h 38"/>
                <a:gd name="T16" fmla="*/ 19 w 38"/>
                <a:gd name="T17" fmla="*/ 5 h 38"/>
                <a:gd name="T18" fmla="*/ 24 w 38"/>
                <a:gd name="T19" fmla="*/ 7 h 38"/>
                <a:gd name="T20" fmla="*/ 28 w 38"/>
                <a:gd name="T21" fmla="*/ 9 h 38"/>
                <a:gd name="T22" fmla="*/ 31 w 38"/>
                <a:gd name="T23" fmla="*/ 14 h 38"/>
                <a:gd name="T24" fmla="*/ 32 w 38"/>
                <a:gd name="T25" fmla="*/ 19 h 38"/>
                <a:gd name="T26" fmla="*/ 32 w 38"/>
                <a:gd name="T27" fmla="*/ 19 h 38"/>
                <a:gd name="T28" fmla="*/ 31 w 38"/>
                <a:gd name="T29" fmla="*/ 24 h 38"/>
                <a:gd name="T30" fmla="*/ 28 w 38"/>
                <a:gd name="T31" fmla="*/ 28 h 38"/>
                <a:gd name="T32" fmla="*/ 24 w 38"/>
                <a:gd name="T33" fmla="*/ 31 h 38"/>
                <a:gd name="T34" fmla="*/ 19 w 38"/>
                <a:gd name="T35" fmla="*/ 32 h 38"/>
                <a:gd name="T36" fmla="*/ 14 w 38"/>
                <a:gd name="T37" fmla="*/ 31 h 38"/>
                <a:gd name="T38" fmla="*/ 27 w 38"/>
                <a:gd name="T39" fmla="*/ 36 h 38"/>
                <a:gd name="T40" fmla="*/ 33 w 38"/>
                <a:gd name="T41" fmla="*/ 32 h 38"/>
                <a:gd name="T42" fmla="*/ 37 w 38"/>
                <a:gd name="T43" fmla="*/ 26 h 38"/>
                <a:gd name="T44" fmla="*/ 38 w 38"/>
                <a:gd name="T45" fmla="*/ 19 h 38"/>
                <a:gd name="T46" fmla="*/ 38 w 38"/>
                <a:gd name="T47" fmla="*/ 19 h 38"/>
                <a:gd name="T48" fmla="*/ 37 w 38"/>
                <a:gd name="T49" fmla="*/ 11 h 38"/>
                <a:gd name="T50" fmla="*/ 33 w 38"/>
                <a:gd name="T51" fmla="*/ 5 h 38"/>
                <a:gd name="T52" fmla="*/ 27 w 38"/>
                <a:gd name="T53" fmla="*/ 1 h 38"/>
                <a:gd name="T54" fmla="*/ 19 w 38"/>
                <a:gd name="T55" fmla="*/ 0 h 38"/>
                <a:gd name="T56" fmla="*/ 11 w 38"/>
                <a:gd name="T57" fmla="*/ 1 h 38"/>
                <a:gd name="T58" fmla="*/ 5 w 38"/>
                <a:gd name="T59" fmla="*/ 5 h 38"/>
                <a:gd name="T60" fmla="*/ 1 w 38"/>
                <a:gd name="T61" fmla="*/ 11 h 38"/>
                <a:gd name="T62" fmla="*/ 0 w 38"/>
                <a:gd name="T63" fmla="*/ 19 h 38"/>
                <a:gd name="T64" fmla="*/ 0 w 38"/>
                <a:gd name="T65" fmla="*/ 19 h 38"/>
                <a:gd name="T66" fmla="*/ 1 w 38"/>
                <a:gd name="T67" fmla="*/ 26 h 38"/>
                <a:gd name="T68" fmla="*/ 5 w 38"/>
                <a:gd name="T69" fmla="*/ 32 h 38"/>
                <a:gd name="T70" fmla="*/ 11 w 38"/>
                <a:gd name="T71" fmla="*/ 36 h 38"/>
                <a:gd name="T72" fmla="*/ 19 w 38"/>
                <a:gd name="T73" fmla="*/ 38 h 38"/>
                <a:gd name="T74" fmla="*/ 27 w 38"/>
                <a:gd name="T7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4" y="31"/>
                  </a:moveTo>
                  <a:cubicBezTo>
                    <a:pt x="13" y="30"/>
                    <a:pt x="11" y="29"/>
                    <a:pt x="10" y="28"/>
                  </a:cubicBezTo>
                  <a:cubicBezTo>
                    <a:pt x="9" y="27"/>
                    <a:pt x="8" y="25"/>
                    <a:pt x="7" y="24"/>
                  </a:cubicBezTo>
                  <a:cubicBezTo>
                    <a:pt x="7" y="22"/>
                    <a:pt x="7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7"/>
                    <a:pt x="7" y="15"/>
                    <a:pt x="7" y="13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7"/>
                    <a:pt x="14" y="7"/>
                  </a:cubicBezTo>
                  <a:cubicBezTo>
                    <a:pt x="16" y="6"/>
                    <a:pt x="17" y="5"/>
                    <a:pt x="19" y="5"/>
                  </a:cubicBezTo>
                  <a:cubicBezTo>
                    <a:pt x="21" y="5"/>
                    <a:pt x="23" y="6"/>
                    <a:pt x="24" y="7"/>
                  </a:cubicBezTo>
                  <a:cubicBezTo>
                    <a:pt x="26" y="7"/>
                    <a:pt x="27" y="8"/>
                    <a:pt x="28" y="9"/>
                  </a:cubicBezTo>
                  <a:cubicBezTo>
                    <a:pt x="29" y="11"/>
                    <a:pt x="30" y="12"/>
                    <a:pt x="31" y="14"/>
                  </a:cubicBezTo>
                  <a:cubicBezTo>
                    <a:pt x="31" y="15"/>
                    <a:pt x="32" y="17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21"/>
                    <a:pt x="31" y="22"/>
                    <a:pt x="31" y="24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29"/>
                    <a:pt x="26" y="30"/>
                    <a:pt x="24" y="31"/>
                  </a:cubicBezTo>
                  <a:cubicBezTo>
                    <a:pt x="23" y="31"/>
                    <a:pt x="21" y="32"/>
                    <a:pt x="19" y="32"/>
                  </a:cubicBezTo>
                  <a:cubicBezTo>
                    <a:pt x="17" y="32"/>
                    <a:pt x="16" y="31"/>
                    <a:pt x="14" y="31"/>
                  </a:cubicBezTo>
                  <a:close/>
                  <a:moveTo>
                    <a:pt x="27" y="36"/>
                  </a:moveTo>
                  <a:cubicBezTo>
                    <a:pt x="29" y="35"/>
                    <a:pt x="31" y="34"/>
                    <a:pt x="33" y="32"/>
                  </a:cubicBezTo>
                  <a:cubicBezTo>
                    <a:pt x="35" y="30"/>
                    <a:pt x="36" y="28"/>
                    <a:pt x="37" y="26"/>
                  </a:cubicBezTo>
                  <a:cubicBezTo>
                    <a:pt x="38" y="24"/>
                    <a:pt x="38" y="21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6"/>
                    <a:pt x="38" y="14"/>
                    <a:pt x="37" y="11"/>
                  </a:cubicBezTo>
                  <a:cubicBezTo>
                    <a:pt x="36" y="9"/>
                    <a:pt x="35" y="7"/>
                    <a:pt x="33" y="5"/>
                  </a:cubicBezTo>
                  <a:cubicBezTo>
                    <a:pt x="31" y="3"/>
                    <a:pt x="29" y="2"/>
                    <a:pt x="27" y="1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6" y="0"/>
                    <a:pt x="14" y="0"/>
                    <a:pt x="11" y="1"/>
                  </a:cubicBezTo>
                  <a:cubicBezTo>
                    <a:pt x="9" y="2"/>
                    <a:pt x="7" y="4"/>
                    <a:pt x="5" y="5"/>
                  </a:cubicBezTo>
                  <a:cubicBezTo>
                    <a:pt x="3" y="7"/>
                    <a:pt x="2" y="9"/>
                    <a:pt x="1" y="11"/>
                  </a:cubicBezTo>
                  <a:cubicBezTo>
                    <a:pt x="0" y="14"/>
                    <a:pt x="0" y="16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4"/>
                    <a:pt x="1" y="26"/>
                  </a:cubicBezTo>
                  <a:cubicBezTo>
                    <a:pt x="2" y="28"/>
                    <a:pt x="3" y="30"/>
                    <a:pt x="5" y="32"/>
                  </a:cubicBezTo>
                  <a:cubicBezTo>
                    <a:pt x="7" y="34"/>
                    <a:pt x="9" y="35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3187" y="3174"/>
              <a:ext cx="19" cy="22"/>
            </a:xfrm>
            <a:custGeom>
              <a:avLst/>
              <a:gdLst>
                <a:gd name="T0" fmla="*/ 0 w 19"/>
                <a:gd name="T1" fmla="*/ 22 h 22"/>
                <a:gd name="T2" fmla="*/ 3 w 19"/>
                <a:gd name="T3" fmla="*/ 22 h 22"/>
                <a:gd name="T4" fmla="*/ 3 w 19"/>
                <a:gd name="T5" fmla="*/ 6 h 22"/>
                <a:gd name="T6" fmla="*/ 15 w 19"/>
                <a:gd name="T7" fmla="*/ 22 h 22"/>
                <a:gd name="T8" fmla="*/ 19 w 19"/>
                <a:gd name="T9" fmla="*/ 22 h 22"/>
                <a:gd name="T10" fmla="*/ 19 w 19"/>
                <a:gd name="T11" fmla="*/ 0 h 22"/>
                <a:gd name="T12" fmla="*/ 15 w 19"/>
                <a:gd name="T13" fmla="*/ 0 h 22"/>
                <a:gd name="T14" fmla="*/ 15 w 19"/>
                <a:gd name="T15" fmla="*/ 15 h 22"/>
                <a:gd name="T16" fmla="*/ 3 w 19"/>
                <a:gd name="T17" fmla="*/ 0 h 22"/>
                <a:gd name="T18" fmla="*/ 0 w 19"/>
                <a:gd name="T19" fmla="*/ 0 h 22"/>
                <a:gd name="T20" fmla="*/ 0 w 19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3" y="22"/>
                  </a:lnTo>
                  <a:lnTo>
                    <a:pt x="3" y="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3236" y="3174"/>
              <a:ext cx="20" cy="22"/>
            </a:xfrm>
            <a:custGeom>
              <a:avLst/>
              <a:gdLst>
                <a:gd name="T0" fmla="*/ 14 w 33"/>
                <a:gd name="T1" fmla="*/ 6 h 37"/>
                <a:gd name="T2" fmla="*/ 19 w 33"/>
                <a:gd name="T3" fmla="*/ 7 h 37"/>
                <a:gd name="T4" fmla="*/ 23 w 33"/>
                <a:gd name="T5" fmla="*/ 10 h 37"/>
                <a:gd name="T6" fmla="*/ 26 w 33"/>
                <a:gd name="T7" fmla="*/ 14 h 37"/>
                <a:gd name="T8" fmla="*/ 26 w 33"/>
                <a:gd name="T9" fmla="*/ 19 h 37"/>
                <a:gd name="T10" fmla="*/ 26 w 33"/>
                <a:gd name="T11" fmla="*/ 19 h 37"/>
                <a:gd name="T12" fmla="*/ 26 w 33"/>
                <a:gd name="T13" fmla="*/ 24 h 37"/>
                <a:gd name="T14" fmla="*/ 23 w 33"/>
                <a:gd name="T15" fmla="*/ 28 h 37"/>
                <a:gd name="T16" fmla="*/ 19 w 33"/>
                <a:gd name="T17" fmla="*/ 30 h 37"/>
                <a:gd name="T18" fmla="*/ 14 w 33"/>
                <a:gd name="T19" fmla="*/ 31 h 37"/>
                <a:gd name="T20" fmla="*/ 6 w 33"/>
                <a:gd name="T21" fmla="*/ 31 h 37"/>
                <a:gd name="T22" fmla="*/ 6 w 33"/>
                <a:gd name="T23" fmla="*/ 6 h 37"/>
                <a:gd name="T24" fmla="*/ 14 w 33"/>
                <a:gd name="T25" fmla="*/ 6 h 37"/>
                <a:gd name="T26" fmla="*/ 0 w 33"/>
                <a:gd name="T27" fmla="*/ 37 h 37"/>
                <a:gd name="T28" fmla="*/ 14 w 33"/>
                <a:gd name="T29" fmla="*/ 37 h 37"/>
                <a:gd name="T30" fmla="*/ 22 w 33"/>
                <a:gd name="T31" fmla="*/ 36 h 37"/>
                <a:gd name="T32" fmla="*/ 28 w 33"/>
                <a:gd name="T33" fmla="*/ 32 h 37"/>
                <a:gd name="T34" fmla="*/ 32 w 33"/>
                <a:gd name="T35" fmla="*/ 26 h 37"/>
                <a:gd name="T36" fmla="*/ 33 w 33"/>
                <a:gd name="T37" fmla="*/ 19 h 37"/>
                <a:gd name="T38" fmla="*/ 33 w 33"/>
                <a:gd name="T39" fmla="*/ 19 h 37"/>
                <a:gd name="T40" fmla="*/ 32 w 33"/>
                <a:gd name="T41" fmla="*/ 11 h 37"/>
                <a:gd name="T42" fmla="*/ 28 w 33"/>
                <a:gd name="T43" fmla="*/ 5 h 37"/>
                <a:gd name="T44" fmla="*/ 22 w 33"/>
                <a:gd name="T45" fmla="*/ 2 h 37"/>
                <a:gd name="T46" fmla="*/ 14 w 33"/>
                <a:gd name="T47" fmla="*/ 0 h 37"/>
                <a:gd name="T48" fmla="*/ 0 w 33"/>
                <a:gd name="T49" fmla="*/ 0 h 37"/>
                <a:gd name="T50" fmla="*/ 0 w 33"/>
                <a:gd name="T5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37">
                  <a:moveTo>
                    <a:pt x="14" y="6"/>
                  </a:moveTo>
                  <a:cubicBezTo>
                    <a:pt x="16" y="6"/>
                    <a:pt x="17" y="6"/>
                    <a:pt x="19" y="7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4" y="11"/>
                    <a:pt x="25" y="12"/>
                    <a:pt x="26" y="14"/>
                  </a:cubicBezTo>
                  <a:cubicBezTo>
                    <a:pt x="26" y="15"/>
                    <a:pt x="26" y="17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1"/>
                    <a:pt x="26" y="22"/>
                    <a:pt x="26" y="24"/>
                  </a:cubicBezTo>
                  <a:cubicBezTo>
                    <a:pt x="25" y="25"/>
                    <a:pt x="24" y="27"/>
                    <a:pt x="23" y="28"/>
                  </a:cubicBezTo>
                  <a:cubicBezTo>
                    <a:pt x="22" y="29"/>
                    <a:pt x="20" y="30"/>
                    <a:pt x="19" y="30"/>
                  </a:cubicBezTo>
                  <a:cubicBezTo>
                    <a:pt x="17" y="31"/>
                    <a:pt x="16" y="31"/>
                    <a:pt x="14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14" y="6"/>
                  </a:lnTo>
                  <a:close/>
                  <a:moveTo>
                    <a:pt x="0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7" y="37"/>
                    <a:pt x="19" y="37"/>
                    <a:pt x="22" y="36"/>
                  </a:cubicBezTo>
                  <a:cubicBezTo>
                    <a:pt x="24" y="35"/>
                    <a:pt x="26" y="33"/>
                    <a:pt x="28" y="32"/>
                  </a:cubicBezTo>
                  <a:cubicBezTo>
                    <a:pt x="30" y="30"/>
                    <a:pt x="31" y="28"/>
                    <a:pt x="32" y="26"/>
                  </a:cubicBezTo>
                  <a:cubicBezTo>
                    <a:pt x="33" y="24"/>
                    <a:pt x="33" y="21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3" y="14"/>
                    <a:pt x="32" y="11"/>
                  </a:cubicBezTo>
                  <a:cubicBezTo>
                    <a:pt x="31" y="9"/>
                    <a:pt x="30" y="7"/>
                    <a:pt x="28" y="5"/>
                  </a:cubicBezTo>
                  <a:cubicBezTo>
                    <a:pt x="26" y="4"/>
                    <a:pt x="24" y="3"/>
                    <a:pt x="22" y="2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3238" y="3037"/>
              <a:ext cx="21" cy="21"/>
            </a:xfrm>
            <a:custGeom>
              <a:avLst/>
              <a:gdLst>
                <a:gd name="T0" fmla="*/ 2 w 35"/>
                <a:gd name="T1" fmla="*/ 18 h 35"/>
                <a:gd name="T2" fmla="*/ 18 w 35"/>
                <a:gd name="T3" fmla="*/ 33 h 35"/>
                <a:gd name="T4" fmla="*/ 33 w 35"/>
                <a:gd name="T5" fmla="*/ 18 h 35"/>
                <a:gd name="T6" fmla="*/ 18 w 35"/>
                <a:gd name="T7" fmla="*/ 2 h 35"/>
                <a:gd name="T8" fmla="*/ 2 w 35"/>
                <a:gd name="T9" fmla="*/ 18 h 35"/>
                <a:gd name="T10" fmla="*/ 0 w 35"/>
                <a:gd name="T11" fmla="*/ 18 h 35"/>
                <a:gd name="T12" fmla="*/ 18 w 35"/>
                <a:gd name="T13" fmla="*/ 0 h 35"/>
                <a:gd name="T14" fmla="*/ 35 w 35"/>
                <a:gd name="T15" fmla="*/ 18 h 35"/>
                <a:gd name="T16" fmla="*/ 18 w 35"/>
                <a:gd name="T17" fmla="*/ 35 h 35"/>
                <a:gd name="T18" fmla="*/ 0 w 35"/>
                <a:gd name="T1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2" y="18"/>
                  </a:moveTo>
                  <a:cubicBezTo>
                    <a:pt x="2" y="26"/>
                    <a:pt x="9" y="33"/>
                    <a:pt x="18" y="33"/>
                  </a:cubicBezTo>
                  <a:cubicBezTo>
                    <a:pt x="26" y="33"/>
                    <a:pt x="33" y="26"/>
                    <a:pt x="33" y="18"/>
                  </a:cubicBezTo>
                  <a:cubicBezTo>
                    <a:pt x="33" y="9"/>
                    <a:pt x="26" y="2"/>
                    <a:pt x="18" y="2"/>
                  </a:cubicBezTo>
                  <a:cubicBezTo>
                    <a:pt x="9" y="2"/>
                    <a:pt x="2" y="9"/>
                    <a:pt x="2" y="18"/>
                  </a:cubicBezTo>
                  <a:moveTo>
                    <a:pt x="0" y="18"/>
                  </a:move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ubicBezTo>
                    <a:pt x="8" y="35"/>
                    <a:pt x="0" y="27"/>
                    <a:pt x="0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3245" y="3041"/>
              <a:ext cx="9" cy="13"/>
            </a:xfrm>
            <a:custGeom>
              <a:avLst/>
              <a:gdLst>
                <a:gd name="T0" fmla="*/ 3 w 15"/>
                <a:gd name="T1" fmla="*/ 10 h 22"/>
                <a:gd name="T2" fmla="*/ 4 w 15"/>
                <a:gd name="T3" fmla="*/ 10 h 22"/>
                <a:gd name="T4" fmla="*/ 9 w 15"/>
                <a:gd name="T5" fmla="*/ 6 h 22"/>
                <a:gd name="T6" fmla="*/ 4 w 15"/>
                <a:gd name="T7" fmla="*/ 3 h 22"/>
                <a:gd name="T8" fmla="*/ 3 w 15"/>
                <a:gd name="T9" fmla="*/ 3 h 22"/>
                <a:gd name="T10" fmla="*/ 3 w 15"/>
                <a:gd name="T11" fmla="*/ 10 h 22"/>
                <a:gd name="T12" fmla="*/ 10 w 15"/>
                <a:gd name="T13" fmla="*/ 22 h 22"/>
                <a:gd name="T14" fmla="*/ 4 w 15"/>
                <a:gd name="T15" fmla="*/ 13 h 22"/>
                <a:gd name="T16" fmla="*/ 3 w 15"/>
                <a:gd name="T17" fmla="*/ 13 h 22"/>
                <a:gd name="T18" fmla="*/ 3 w 15"/>
                <a:gd name="T19" fmla="*/ 22 h 22"/>
                <a:gd name="T20" fmla="*/ 0 w 15"/>
                <a:gd name="T21" fmla="*/ 22 h 22"/>
                <a:gd name="T22" fmla="*/ 0 w 15"/>
                <a:gd name="T23" fmla="*/ 0 h 22"/>
                <a:gd name="T24" fmla="*/ 4 w 15"/>
                <a:gd name="T25" fmla="*/ 0 h 22"/>
                <a:gd name="T26" fmla="*/ 10 w 15"/>
                <a:gd name="T27" fmla="*/ 1 h 22"/>
                <a:gd name="T28" fmla="*/ 13 w 15"/>
                <a:gd name="T29" fmla="*/ 6 h 22"/>
                <a:gd name="T30" fmla="*/ 11 w 15"/>
                <a:gd name="T31" fmla="*/ 10 h 22"/>
                <a:gd name="T32" fmla="*/ 8 w 15"/>
                <a:gd name="T33" fmla="*/ 12 h 22"/>
                <a:gd name="T34" fmla="*/ 15 w 15"/>
                <a:gd name="T35" fmla="*/ 22 h 22"/>
                <a:gd name="T36" fmla="*/ 10 w 15"/>
                <a:gd name="T3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22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9" y="9"/>
                    <a:pt x="9" y="6"/>
                  </a:cubicBezTo>
                  <a:cubicBezTo>
                    <a:pt x="9" y="4"/>
                    <a:pt x="8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0"/>
                  </a:lnTo>
                  <a:close/>
                  <a:moveTo>
                    <a:pt x="10" y="2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2696" y="3037"/>
              <a:ext cx="87" cy="113"/>
            </a:xfrm>
            <a:custGeom>
              <a:avLst/>
              <a:gdLst>
                <a:gd name="T0" fmla="*/ 87 w 87"/>
                <a:gd name="T1" fmla="*/ 22 h 113"/>
                <a:gd name="T2" fmla="*/ 21 w 87"/>
                <a:gd name="T3" fmla="*/ 22 h 113"/>
                <a:gd name="T4" fmla="*/ 21 w 87"/>
                <a:gd name="T5" fmla="*/ 42 h 113"/>
                <a:gd name="T6" fmla="*/ 65 w 87"/>
                <a:gd name="T7" fmla="*/ 42 h 113"/>
                <a:gd name="T8" fmla="*/ 65 w 87"/>
                <a:gd name="T9" fmla="*/ 64 h 113"/>
                <a:gd name="T10" fmla="*/ 21 w 87"/>
                <a:gd name="T11" fmla="*/ 64 h 113"/>
                <a:gd name="T12" fmla="*/ 21 w 87"/>
                <a:gd name="T13" fmla="*/ 113 h 113"/>
                <a:gd name="T14" fmla="*/ 0 w 87"/>
                <a:gd name="T15" fmla="*/ 113 h 113"/>
                <a:gd name="T16" fmla="*/ 0 w 87"/>
                <a:gd name="T17" fmla="*/ 0 h 113"/>
                <a:gd name="T18" fmla="*/ 87 w 87"/>
                <a:gd name="T19" fmla="*/ 0 h 113"/>
                <a:gd name="T20" fmla="*/ 87 w 87"/>
                <a:gd name="T21" fmla="*/ 2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13">
                  <a:moveTo>
                    <a:pt x="87" y="22"/>
                  </a:moveTo>
                  <a:lnTo>
                    <a:pt x="21" y="22"/>
                  </a:lnTo>
                  <a:lnTo>
                    <a:pt x="21" y="42"/>
                  </a:lnTo>
                  <a:lnTo>
                    <a:pt x="65" y="42"/>
                  </a:lnTo>
                  <a:lnTo>
                    <a:pt x="65" y="64"/>
                  </a:lnTo>
                  <a:lnTo>
                    <a:pt x="21" y="64"/>
                  </a:lnTo>
                  <a:lnTo>
                    <a:pt x="21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2787" y="3036"/>
              <a:ext cx="116" cy="116"/>
            </a:xfrm>
            <a:custGeom>
              <a:avLst/>
              <a:gdLst>
                <a:gd name="T0" fmla="*/ 159 w 194"/>
                <a:gd name="T1" fmla="*/ 95 h 192"/>
                <a:gd name="T2" fmla="*/ 141 w 194"/>
                <a:gd name="T3" fmla="*/ 53 h 192"/>
                <a:gd name="T4" fmla="*/ 97 w 194"/>
                <a:gd name="T5" fmla="*/ 35 h 192"/>
                <a:gd name="T6" fmla="*/ 54 w 194"/>
                <a:gd name="T7" fmla="*/ 53 h 192"/>
                <a:gd name="T8" fmla="*/ 36 w 194"/>
                <a:gd name="T9" fmla="*/ 95 h 192"/>
                <a:gd name="T10" fmla="*/ 54 w 194"/>
                <a:gd name="T11" fmla="*/ 138 h 192"/>
                <a:gd name="T12" fmla="*/ 97 w 194"/>
                <a:gd name="T13" fmla="*/ 156 h 192"/>
                <a:gd name="T14" fmla="*/ 141 w 194"/>
                <a:gd name="T15" fmla="*/ 138 h 192"/>
                <a:gd name="T16" fmla="*/ 159 w 194"/>
                <a:gd name="T17" fmla="*/ 95 h 192"/>
                <a:gd name="T18" fmla="*/ 194 w 194"/>
                <a:gd name="T19" fmla="*/ 95 h 192"/>
                <a:gd name="T20" fmla="*/ 165 w 194"/>
                <a:gd name="T21" fmla="*/ 163 h 192"/>
                <a:gd name="T22" fmla="*/ 97 w 194"/>
                <a:gd name="T23" fmla="*/ 192 h 192"/>
                <a:gd name="T24" fmla="*/ 29 w 194"/>
                <a:gd name="T25" fmla="*/ 163 h 192"/>
                <a:gd name="T26" fmla="*/ 0 w 194"/>
                <a:gd name="T27" fmla="*/ 95 h 192"/>
                <a:gd name="T28" fmla="*/ 28 w 194"/>
                <a:gd name="T29" fmla="*/ 27 h 192"/>
                <a:gd name="T30" fmla="*/ 97 w 194"/>
                <a:gd name="T31" fmla="*/ 0 h 192"/>
                <a:gd name="T32" fmla="*/ 165 w 194"/>
                <a:gd name="T33" fmla="*/ 28 h 192"/>
                <a:gd name="T34" fmla="*/ 194 w 194"/>
                <a:gd name="T35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2">
                  <a:moveTo>
                    <a:pt x="159" y="95"/>
                  </a:moveTo>
                  <a:cubicBezTo>
                    <a:pt x="159" y="78"/>
                    <a:pt x="153" y="65"/>
                    <a:pt x="141" y="53"/>
                  </a:cubicBezTo>
                  <a:cubicBezTo>
                    <a:pt x="129" y="41"/>
                    <a:pt x="114" y="35"/>
                    <a:pt x="97" y="35"/>
                  </a:cubicBezTo>
                  <a:cubicBezTo>
                    <a:pt x="80" y="35"/>
                    <a:pt x="66" y="41"/>
                    <a:pt x="54" y="53"/>
                  </a:cubicBezTo>
                  <a:cubicBezTo>
                    <a:pt x="42" y="64"/>
                    <a:pt x="36" y="78"/>
                    <a:pt x="36" y="95"/>
                  </a:cubicBezTo>
                  <a:cubicBezTo>
                    <a:pt x="36" y="111"/>
                    <a:pt x="42" y="126"/>
                    <a:pt x="54" y="138"/>
                  </a:cubicBezTo>
                  <a:cubicBezTo>
                    <a:pt x="66" y="150"/>
                    <a:pt x="80" y="156"/>
                    <a:pt x="97" y="156"/>
                  </a:cubicBezTo>
                  <a:cubicBezTo>
                    <a:pt x="114" y="156"/>
                    <a:pt x="129" y="150"/>
                    <a:pt x="141" y="138"/>
                  </a:cubicBezTo>
                  <a:cubicBezTo>
                    <a:pt x="153" y="126"/>
                    <a:pt x="159" y="111"/>
                    <a:pt x="159" y="95"/>
                  </a:cubicBezTo>
                  <a:moveTo>
                    <a:pt x="194" y="95"/>
                  </a:moveTo>
                  <a:cubicBezTo>
                    <a:pt x="194" y="121"/>
                    <a:pt x="185" y="144"/>
                    <a:pt x="165" y="163"/>
                  </a:cubicBezTo>
                  <a:cubicBezTo>
                    <a:pt x="146" y="182"/>
                    <a:pt x="124" y="192"/>
                    <a:pt x="97" y="192"/>
                  </a:cubicBezTo>
                  <a:cubicBezTo>
                    <a:pt x="71" y="192"/>
                    <a:pt x="48" y="182"/>
                    <a:pt x="29" y="163"/>
                  </a:cubicBezTo>
                  <a:cubicBezTo>
                    <a:pt x="10" y="144"/>
                    <a:pt x="0" y="121"/>
                    <a:pt x="0" y="95"/>
                  </a:cubicBezTo>
                  <a:cubicBezTo>
                    <a:pt x="0" y="68"/>
                    <a:pt x="10" y="46"/>
                    <a:pt x="28" y="27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23" y="0"/>
                    <a:pt x="146" y="9"/>
                    <a:pt x="165" y="28"/>
                  </a:cubicBezTo>
                  <a:cubicBezTo>
                    <a:pt x="184" y="47"/>
                    <a:pt x="194" y="69"/>
                    <a:pt x="194" y="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2918" y="3036"/>
              <a:ext cx="105" cy="116"/>
            </a:xfrm>
            <a:custGeom>
              <a:avLst/>
              <a:gdLst>
                <a:gd name="T0" fmla="*/ 175 w 175"/>
                <a:gd name="T1" fmla="*/ 149 h 192"/>
                <a:gd name="T2" fmla="*/ 96 w 175"/>
                <a:gd name="T3" fmla="*/ 192 h 192"/>
                <a:gd name="T4" fmla="*/ 28 w 175"/>
                <a:gd name="T5" fmla="*/ 163 h 192"/>
                <a:gd name="T6" fmla="*/ 0 w 175"/>
                <a:gd name="T7" fmla="*/ 96 h 192"/>
                <a:gd name="T8" fmla="*/ 28 w 175"/>
                <a:gd name="T9" fmla="*/ 28 h 192"/>
                <a:gd name="T10" fmla="*/ 97 w 175"/>
                <a:gd name="T11" fmla="*/ 0 h 192"/>
                <a:gd name="T12" fmla="*/ 174 w 175"/>
                <a:gd name="T13" fmla="*/ 41 h 192"/>
                <a:gd name="T14" fmla="*/ 146 w 175"/>
                <a:gd name="T15" fmla="*/ 61 h 192"/>
                <a:gd name="T16" fmla="*/ 96 w 175"/>
                <a:gd name="T17" fmla="*/ 35 h 192"/>
                <a:gd name="T18" fmla="*/ 53 w 175"/>
                <a:gd name="T19" fmla="*/ 53 h 192"/>
                <a:gd name="T20" fmla="*/ 35 w 175"/>
                <a:gd name="T21" fmla="*/ 95 h 192"/>
                <a:gd name="T22" fmla="*/ 53 w 175"/>
                <a:gd name="T23" fmla="*/ 138 h 192"/>
                <a:gd name="T24" fmla="*/ 96 w 175"/>
                <a:gd name="T25" fmla="*/ 156 h 192"/>
                <a:gd name="T26" fmla="*/ 146 w 175"/>
                <a:gd name="T27" fmla="*/ 130 h 192"/>
                <a:gd name="T28" fmla="*/ 175 w 175"/>
                <a:gd name="T29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92">
                  <a:moveTo>
                    <a:pt x="175" y="149"/>
                  </a:moveTo>
                  <a:cubicBezTo>
                    <a:pt x="155" y="177"/>
                    <a:pt x="128" y="192"/>
                    <a:pt x="96" y="192"/>
                  </a:cubicBezTo>
                  <a:cubicBezTo>
                    <a:pt x="69" y="192"/>
                    <a:pt x="47" y="182"/>
                    <a:pt x="28" y="163"/>
                  </a:cubicBezTo>
                  <a:cubicBezTo>
                    <a:pt x="10" y="145"/>
                    <a:pt x="0" y="122"/>
                    <a:pt x="0" y="96"/>
                  </a:cubicBezTo>
                  <a:cubicBezTo>
                    <a:pt x="0" y="69"/>
                    <a:pt x="10" y="46"/>
                    <a:pt x="28" y="28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30" y="1"/>
                    <a:pt x="156" y="14"/>
                    <a:pt x="174" y="4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32" y="44"/>
                    <a:pt x="115" y="35"/>
                    <a:pt x="96" y="35"/>
                  </a:cubicBezTo>
                  <a:cubicBezTo>
                    <a:pt x="79" y="35"/>
                    <a:pt x="65" y="41"/>
                    <a:pt x="53" y="53"/>
                  </a:cubicBezTo>
                  <a:cubicBezTo>
                    <a:pt x="41" y="65"/>
                    <a:pt x="35" y="79"/>
                    <a:pt x="35" y="95"/>
                  </a:cubicBezTo>
                  <a:cubicBezTo>
                    <a:pt x="35" y="112"/>
                    <a:pt x="41" y="127"/>
                    <a:pt x="53" y="138"/>
                  </a:cubicBezTo>
                  <a:cubicBezTo>
                    <a:pt x="65" y="150"/>
                    <a:pt x="79" y="156"/>
                    <a:pt x="96" y="156"/>
                  </a:cubicBezTo>
                  <a:cubicBezTo>
                    <a:pt x="114" y="156"/>
                    <a:pt x="131" y="147"/>
                    <a:pt x="146" y="130"/>
                  </a:cubicBezTo>
                  <a:lnTo>
                    <a:pt x="175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3029" y="3037"/>
              <a:ext cx="126" cy="113"/>
            </a:xfrm>
            <a:custGeom>
              <a:avLst/>
              <a:gdLst>
                <a:gd name="T0" fmla="*/ 81 w 126"/>
                <a:gd name="T1" fmla="*/ 67 h 113"/>
                <a:gd name="T2" fmla="*/ 63 w 126"/>
                <a:gd name="T3" fmla="*/ 28 h 113"/>
                <a:gd name="T4" fmla="*/ 44 w 126"/>
                <a:gd name="T5" fmla="*/ 67 h 113"/>
                <a:gd name="T6" fmla="*/ 81 w 126"/>
                <a:gd name="T7" fmla="*/ 67 h 113"/>
                <a:gd name="T8" fmla="*/ 126 w 126"/>
                <a:gd name="T9" fmla="*/ 113 h 113"/>
                <a:gd name="T10" fmla="*/ 103 w 126"/>
                <a:gd name="T11" fmla="*/ 113 h 113"/>
                <a:gd name="T12" fmla="*/ 91 w 126"/>
                <a:gd name="T13" fmla="*/ 89 h 113"/>
                <a:gd name="T14" fmla="*/ 35 w 126"/>
                <a:gd name="T15" fmla="*/ 89 h 113"/>
                <a:gd name="T16" fmla="*/ 23 w 126"/>
                <a:gd name="T17" fmla="*/ 113 h 113"/>
                <a:gd name="T18" fmla="*/ 0 w 126"/>
                <a:gd name="T19" fmla="*/ 113 h 113"/>
                <a:gd name="T20" fmla="*/ 52 w 126"/>
                <a:gd name="T21" fmla="*/ 0 h 113"/>
                <a:gd name="T22" fmla="*/ 73 w 126"/>
                <a:gd name="T23" fmla="*/ 0 h 113"/>
                <a:gd name="T24" fmla="*/ 126 w 126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3">
                  <a:moveTo>
                    <a:pt x="81" y="67"/>
                  </a:moveTo>
                  <a:lnTo>
                    <a:pt x="63" y="28"/>
                  </a:lnTo>
                  <a:lnTo>
                    <a:pt x="44" y="67"/>
                  </a:lnTo>
                  <a:lnTo>
                    <a:pt x="81" y="67"/>
                  </a:lnTo>
                  <a:close/>
                  <a:moveTo>
                    <a:pt x="126" y="113"/>
                  </a:moveTo>
                  <a:lnTo>
                    <a:pt x="103" y="113"/>
                  </a:lnTo>
                  <a:lnTo>
                    <a:pt x="91" y="89"/>
                  </a:lnTo>
                  <a:lnTo>
                    <a:pt x="35" y="89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126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3169" y="3037"/>
              <a:ext cx="87" cy="113"/>
            </a:xfrm>
            <a:custGeom>
              <a:avLst/>
              <a:gdLst>
                <a:gd name="T0" fmla="*/ 87 w 87"/>
                <a:gd name="T1" fmla="*/ 113 h 113"/>
                <a:gd name="T2" fmla="*/ 0 w 87"/>
                <a:gd name="T3" fmla="*/ 113 h 113"/>
                <a:gd name="T4" fmla="*/ 0 w 87"/>
                <a:gd name="T5" fmla="*/ 0 h 113"/>
                <a:gd name="T6" fmla="*/ 21 w 87"/>
                <a:gd name="T7" fmla="*/ 0 h 113"/>
                <a:gd name="T8" fmla="*/ 21 w 87"/>
                <a:gd name="T9" fmla="*/ 92 h 113"/>
                <a:gd name="T10" fmla="*/ 87 w 87"/>
                <a:gd name="T11" fmla="*/ 92 h 113"/>
                <a:gd name="T12" fmla="*/ 87 w 87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3">
                  <a:moveTo>
                    <a:pt x="87" y="113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2"/>
                  </a:lnTo>
                  <a:lnTo>
                    <a:pt x="87" y="92"/>
                  </a:lnTo>
                  <a:lnTo>
                    <a:pt x="87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2554" y="3126"/>
              <a:ext cx="50" cy="71"/>
            </a:xfrm>
            <a:custGeom>
              <a:avLst/>
              <a:gdLst>
                <a:gd name="T0" fmla="*/ 26 w 84"/>
                <a:gd name="T1" fmla="*/ 0 h 117"/>
                <a:gd name="T2" fmla="*/ 84 w 84"/>
                <a:gd name="T3" fmla="*/ 75 h 117"/>
                <a:gd name="T4" fmla="*/ 65 w 84"/>
                <a:gd name="T5" fmla="*/ 117 h 117"/>
                <a:gd name="T6" fmla="*/ 15 w 84"/>
                <a:gd name="T7" fmla="*/ 66 h 117"/>
                <a:gd name="T8" fmla="*/ 26 w 84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26" y="0"/>
                  </a:moveTo>
                  <a:cubicBezTo>
                    <a:pt x="26" y="23"/>
                    <a:pt x="38" y="62"/>
                    <a:pt x="84" y="75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27" y="99"/>
                    <a:pt x="15" y="66"/>
                  </a:cubicBezTo>
                  <a:cubicBezTo>
                    <a:pt x="0" y="27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2502" y="3019"/>
              <a:ext cx="161" cy="41"/>
            </a:xfrm>
            <a:custGeom>
              <a:avLst/>
              <a:gdLst>
                <a:gd name="T0" fmla="*/ 142 w 269"/>
                <a:gd name="T1" fmla="*/ 5 h 68"/>
                <a:gd name="T2" fmla="*/ 269 w 269"/>
                <a:gd name="T3" fmla="*/ 31 h 68"/>
                <a:gd name="T4" fmla="*/ 252 w 269"/>
                <a:gd name="T5" fmla="*/ 68 h 68"/>
                <a:gd name="T6" fmla="*/ 137 w 269"/>
                <a:gd name="T7" fmla="*/ 51 h 68"/>
                <a:gd name="T8" fmla="*/ 19 w 269"/>
                <a:gd name="T9" fmla="*/ 60 h 68"/>
                <a:gd name="T10" fmla="*/ 0 w 269"/>
                <a:gd name="T11" fmla="*/ 18 h 68"/>
                <a:gd name="T12" fmla="*/ 142 w 269"/>
                <a:gd name="T13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68">
                  <a:moveTo>
                    <a:pt x="142" y="5"/>
                  </a:moveTo>
                  <a:cubicBezTo>
                    <a:pt x="239" y="11"/>
                    <a:pt x="269" y="31"/>
                    <a:pt x="269" y="31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2" y="68"/>
                    <a:pt x="209" y="55"/>
                    <a:pt x="137" y="51"/>
                  </a:cubicBezTo>
                  <a:cubicBezTo>
                    <a:pt x="88" y="49"/>
                    <a:pt x="49" y="54"/>
                    <a:pt x="19" y="6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4" y="0"/>
                    <a:pt x="142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2547" y="3054"/>
              <a:ext cx="88" cy="22"/>
            </a:xfrm>
            <a:custGeom>
              <a:avLst/>
              <a:gdLst>
                <a:gd name="T0" fmla="*/ 0 w 148"/>
                <a:gd name="T1" fmla="*/ 25 h 37"/>
                <a:gd name="T2" fmla="*/ 34 w 148"/>
                <a:gd name="T3" fmla="*/ 9 h 37"/>
                <a:gd name="T4" fmla="*/ 60 w 148"/>
                <a:gd name="T5" fmla="*/ 0 h 37"/>
                <a:gd name="T6" fmla="*/ 107 w 148"/>
                <a:gd name="T7" fmla="*/ 4 h 37"/>
                <a:gd name="T8" fmla="*/ 148 w 148"/>
                <a:gd name="T9" fmla="*/ 10 h 37"/>
                <a:gd name="T10" fmla="*/ 104 w 148"/>
                <a:gd name="T11" fmla="*/ 22 h 37"/>
                <a:gd name="T12" fmla="*/ 68 w 148"/>
                <a:gd name="T13" fmla="*/ 37 h 37"/>
                <a:gd name="T14" fmla="*/ 0 w 148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7">
                  <a:moveTo>
                    <a:pt x="0" y="25"/>
                  </a:moveTo>
                  <a:cubicBezTo>
                    <a:pt x="0" y="25"/>
                    <a:pt x="19" y="16"/>
                    <a:pt x="34" y="9"/>
                  </a:cubicBezTo>
                  <a:cubicBezTo>
                    <a:pt x="48" y="3"/>
                    <a:pt x="60" y="0"/>
                    <a:pt x="60" y="0"/>
                  </a:cubicBezTo>
                  <a:cubicBezTo>
                    <a:pt x="75" y="1"/>
                    <a:pt x="91" y="2"/>
                    <a:pt x="107" y="4"/>
                  </a:cubicBezTo>
                  <a:cubicBezTo>
                    <a:pt x="130" y="6"/>
                    <a:pt x="148" y="10"/>
                    <a:pt x="148" y="10"/>
                  </a:cubicBezTo>
                  <a:cubicBezTo>
                    <a:pt x="148" y="10"/>
                    <a:pt x="128" y="14"/>
                    <a:pt x="104" y="22"/>
                  </a:cubicBezTo>
                  <a:cubicBezTo>
                    <a:pt x="79" y="31"/>
                    <a:pt x="68" y="37"/>
                    <a:pt x="68" y="37"/>
                  </a:cubicBezTo>
                  <a:cubicBezTo>
                    <a:pt x="68" y="37"/>
                    <a:pt x="35" y="29"/>
                    <a:pt x="0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2538" y="3073"/>
              <a:ext cx="96" cy="43"/>
            </a:xfrm>
            <a:custGeom>
              <a:avLst/>
              <a:gdLst>
                <a:gd name="T0" fmla="*/ 4 w 161"/>
                <a:gd name="T1" fmla="*/ 0 h 70"/>
                <a:gd name="T2" fmla="*/ 94 w 161"/>
                <a:gd name="T3" fmla="*/ 15 h 70"/>
                <a:gd name="T4" fmla="*/ 161 w 161"/>
                <a:gd name="T5" fmla="*/ 36 h 70"/>
                <a:gd name="T6" fmla="*/ 145 w 161"/>
                <a:gd name="T7" fmla="*/ 70 h 70"/>
                <a:gd name="T8" fmla="*/ 78 w 161"/>
                <a:gd name="T9" fmla="*/ 50 h 70"/>
                <a:gd name="T10" fmla="*/ 0 w 161"/>
                <a:gd name="T11" fmla="*/ 38 h 70"/>
                <a:gd name="T12" fmla="*/ 4 w 161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70">
                  <a:moveTo>
                    <a:pt x="4" y="0"/>
                  </a:moveTo>
                  <a:cubicBezTo>
                    <a:pt x="4" y="0"/>
                    <a:pt x="45" y="2"/>
                    <a:pt x="94" y="15"/>
                  </a:cubicBezTo>
                  <a:cubicBezTo>
                    <a:pt x="136" y="26"/>
                    <a:pt x="161" y="36"/>
                    <a:pt x="161" y="36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28" y="62"/>
                    <a:pt x="78" y="50"/>
                  </a:cubicBezTo>
                  <a:cubicBezTo>
                    <a:pt x="40" y="40"/>
                    <a:pt x="0" y="38"/>
                    <a:pt x="0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2573" y="3109"/>
              <a:ext cx="48" cy="36"/>
            </a:xfrm>
            <a:custGeom>
              <a:avLst/>
              <a:gdLst>
                <a:gd name="T0" fmla="*/ 9 w 80"/>
                <a:gd name="T1" fmla="*/ 60 h 60"/>
                <a:gd name="T2" fmla="*/ 1 w 80"/>
                <a:gd name="T3" fmla="*/ 37 h 60"/>
                <a:gd name="T4" fmla="*/ 2 w 80"/>
                <a:gd name="T5" fmla="*/ 19 h 60"/>
                <a:gd name="T6" fmla="*/ 14 w 80"/>
                <a:gd name="T7" fmla="*/ 8 h 60"/>
                <a:gd name="T8" fmla="*/ 26 w 80"/>
                <a:gd name="T9" fmla="*/ 0 h 60"/>
                <a:gd name="T10" fmla="*/ 52 w 80"/>
                <a:gd name="T11" fmla="*/ 7 h 60"/>
                <a:gd name="T12" fmla="*/ 80 w 80"/>
                <a:gd name="T13" fmla="*/ 17 h 60"/>
                <a:gd name="T14" fmla="*/ 36 w 80"/>
                <a:gd name="T15" fmla="*/ 34 h 60"/>
                <a:gd name="T16" fmla="*/ 9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9" y="60"/>
                  </a:moveTo>
                  <a:cubicBezTo>
                    <a:pt x="9" y="60"/>
                    <a:pt x="3" y="50"/>
                    <a:pt x="1" y="37"/>
                  </a:cubicBezTo>
                  <a:cubicBezTo>
                    <a:pt x="0" y="26"/>
                    <a:pt x="2" y="19"/>
                    <a:pt x="2" y="19"/>
                  </a:cubicBezTo>
                  <a:cubicBezTo>
                    <a:pt x="2" y="19"/>
                    <a:pt x="6" y="14"/>
                    <a:pt x="14" y="8"/>
                  </a:cubicBezTo>
                  <a:cubicBezTo>
                    <a:pt x="22" y="3"/>
                    <a:pt x="26" y="0"/>
                    <a:pt x="26" y="0"/>
                  </a:cubicBezTo>
                  <a:cubicBezTo>
                    <a:pt x="26" y="0"/>
                    <a:pt x="40" y="4"/>
                    <a:pt x="52" y="7"/>
                  </a:cubicBezTo>
                  <a:cubicBezTo>
                    <a:pt x="62" y="10"/>
                    <a:pt x="80" y="17"/>
                    <a:pt x="80" y="17"/>
                  </a:cubicBezTo>
                  <a:cubicBezTo>
                    <a:pt x="80" y="17"/>
                    <a:pt x="58" y="21"/>
                    <a:pt x="36" y="34"/>
                  </a:cubicBezTo>
                  <a:cubicBezTo>
                    <a:pt x="15" y="47"/>
                    <a:pt x="9" y="60"/>
                    <a:pt x="9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57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1918881"/>
            <a:ext cx="9144000" cy="32246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973513" y="4795838"/>
            <a:ext cx="1200150" cy="277812"/>
            <a:chOff x="2503" y="3021"/>
            <a:chExt cx="756" cy="17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3" y="3021"/>
              <a:ext cx="7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69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5 w 16"/>
                <a:gd name="T7" fmla="*/ 18 h 22"/>
                <a:gd name="T8" fmla="*/ 5 w 16"/>
                <a:gd name="T9" fmla="*/ 0 h 22"/>
                <a:gd name="T10" fmla="*/ 0 w 16"/>
                <a:gd name="T11" fmla="*/ 0 h 22"/>
                <a:gd name="T12" fmla="*/ 0 w 1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5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1" y="3174"/>
              <a:ext cx="4" cy="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74" y="3174"/>
              <a:ext cx="18" cy="23"/>
            </a:xfrm>
            <a:custGeom>
              <a:avLst/>
              <a:gdLst>
                <a:gd name="T0" fmla="*/ 21 w 29"/>
                <a:gd name="T1" fmla="*/ 37 h 38"/>
                <a:gd name="T2" fmla="*/ 25 w 29"/>
                <a:gd name="T3" fmla="*/ 35 h 38"/>
                <a:gd name="T4" fmla="*/ 28 w 29"/>
                <a:gd name="T5" fmla="*/ 31 h 38"/>
                <a:gd name="T6" fmla="*/ 29 w 29"/>
                <a:gd name="T7" fmla="*/ 27 h 38"/>
                <a:gd name="T8" fmla="*/ 29 w 29"/>
                <a:gd name="T9" fmla="*/ 27 h 38"/>
                <a:gd name="T10" fmla="*/ 28 w 29"/>
                <a:gd name="T11" fmla="*/ 23 h 38"/>
                <a:gd name="T12" fmla="*/ 26 w 29"/>
                <a:gd name="T13" fmla="*/ 20 h 38"/>
                <a:gd name="T14" fmla="*/ 22 w 29"/>
                <a:gd name="T15" fmla="*/ 17 h 38"/>
                <a:gd name="T16" fmla="*/ 17 w 29"/>
                <a:gd name="T17" fmla="*/ 16 h 38"/>
                <a:gd name="T18" fmla="*/ 13 w 29"/>
                <a:gd name="T19" fmla="*/ 15 h 38"/>
                <a:gd name="T20" fmla="*/ 10 w 29"/>
                <a:gd name="T21" fmla="*/ 13 h 38"/>
                <a:gd name="T22" fmla="*/ 8 w 29"/>
                <a:gd name="T23" fmla="*/ 12 h 38"/>
                <a:gd name="T24" fmla="*/ 8 w 29"/>
                <a:gd name="T25" fmla="*/ 10 h 38"/>
                <a:gd name="T26" fmla="*/ 8 w 29"/>
                <a:gd name="T27" fmla="*/ 10 h 38"/>
                <a:gd name="T28" fmla="*/ 10 w 29"/>
                <a:gd name="T29" fmla="*/ 7 h 38"/>
                <a:gd name="T30" fmla="*/ 14 w 29"/>
                <a:gd name="T31" fmla="*/ 5 h 38"/>
                <a:gd name="T32" fmla="*/ 19 w 29"/>
                <a:gd name="T33" fmla="*/ 6 h 38"/>
                <a:gd name="T34" fmla="*/ 24 w 29"/>
                <a:gd name="T35" fmla="*/ 9 h 38"/>
                <a:gd name="T36" fmla="*/ 28 w 29"/>
                <a:gd name="T37" fmla="*/ 4 h 38"/>
                <a:gd name="T38" fmla="*/ 22 w 29"/>
                <a:gd name="T39" fmla="*/ 1 h 38"/>
                <a:gd name="T40" fmla="*/ 14 w 29"/>
                <a:gd name="T41" fmla="*/ 0 h 38"/>
                <a:gd name="T42" fmla="*/ 9 w 29"/>
                <a:gd name="T43" fmla="*/ 0 h 38"/>
                <a:gd name="T44" fmla="*/ 5 w 29"/>
                <a:gd name="T45" fmla="*/ 3 h 38"/>
                <a:gd name="T46" fmla="*/ 3 w 29"/>
                <a:gd name="T47" fmla="*/ 6 h 38"/>
                <a:gd name="T48" fmla="*/ 2 w 29"/>
                <a:gd name="T49" fmla="*/ 10 h 38"/>
                <a:gd name="T50" fmla="*/ 2 w 29"/>
                <a:gd name="T51" fmla="*/ 11 h 38"/>
                <a:gd name="T52" fmla="*/ 2 w 29"/>
                <a:gd name="T53" fmla="*/ 15 h 38"/>
                <a:gd name="T54" fmla="*/ 5 w 29"/>
                <a:gd name="T55" fmla="*/ 18 h 38"/>
                <a:gd name="T56" fmla="*/ 9 w 29"/>
                <a:gd name="T57" fmla="*/ 20 h 38"/>
                <a:gd name="T58" fmla="*/ 14 w 29"/>
                <a:gd name="T59" fmla="*/ 22 h 38"/>
                <a:gd name="T60" fmla="*/ 18 w 29"/>
                <a:gd name="T61" fmla="*/ 23 h 38"/>
                <a:gd name="T62" fmla="*/ 21 w 29"/>
                <a:gd name="T63" fmla="*/ 24 h 38"/>
                <a:gd name="T64" fmla="*/ 22 w 29"/>
                <a:gd name="T65" fmla="*/ 25 h 38"/>
                <a:gd name="T66" fmla="*/ 22 w 29"/>
                <a:gd name="T67" fmla="*/ 27 h 38"/>
                <a:gd name="T68" fmla="*/ 22 w 29"/>
                <a:gd name="T69" fmla="*/ 27 h 38"/>
                <a:gd name="T70" fmla="*/ 20 w 29"/>
                <a:gd name="T71" fmla="*/ 31 h 38"/>
                <a:gd name="T72" fmla="*/ 16 w 29"/>
                <a:gd name="T73" fmla="*/ 32 h 38"/>
                <a:gd name="T74" fmla="*/ 9 w 29"/>
                <a:gd name="T75" fmla="*/ 31 h 38"/>
                <a:gd name="T76" fmla="*/ 4 w 29"/>
                <a:gd name="T77" fmla="*/ 27 h 38"/>
                <a:gd name="T78" fmla="*/ 0 w 29"/>
                <a:gd name="T79" fmla="*/ 32 h 38"/>
                <a:gd name="T80" fmla="*/ 7 w 29"/>
                <a:gd name="T81" fmla="*/ 36 h 38"/>
                <a:gd name="T82" fmla="*/ 16 w 29"/>
                <a:gd name="T83" fmla="*/ 38 h 38"/>
                <a:gd name="T84" fmla="*/ 21 w 29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8">
                  <a:moveTo>
                    <a:pt x="21" y="37"/>
                  </a:moveTo>
                  <a:cubicBezTo>
                    <a:pt x="22" y="36"/>
                    <a:pt x="24" y="36"/>
                    <a:pt x="25" y="35"/>
                  </a:cubicBezTo>
                  <a:cubicBezTo>
                    <a:pt x="26" y="34"/>
                    <a:pt x="27" y="33"/>
                    <a:pt x="28" y="31"/>
                  </a:cubicBezTo>
                  <a:cubicBezTo>
                    <a:pt x="28" y="30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5"/>
                    <a:pt x="28" y="24"/>
                    <a:pt x="28" y="23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5" y="19"/>
                    <a:pt x="23" y="18"/>
                    <a:pt x="22" y="17"/>
                  </a:cubicBezTo>
                  <a:cubicBezTo>
                    <a:pt x="21" y="17"/>
                    <a:pt x="19" y="16"/>
                    <a:pt x="17" y="16"/>
                  </a:cubicBezTo>
                  <a:cubicBezTo>
                    <a:pt x="15" y="15"/>
                    <a:pt x="14" y="15"/>
                    <a:pt x="13" y="15"/>
                  </a:cubicBezTo>
                  <a:cubicBezTo>
                    <a:pt x="11" y="14"/>
                    <a:pt x="10" y="14"/>
                    <a:pt x="10" y="13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1" y="6"/>
                    <a:pt x="12" y="5"/>
                    <a:pt x="14" y="5"/>
                  </a:cubicBezTo>
                  <a:cubicBezTo>
                    <a:pt x="16" y="5"/>
                    <a:pt x="17" y="6"/>
                    <a:pt x="19" y="6"/>
                  </a:cubicBezTo>
                  <a:cubicBezTo>
                    <a:pt x="21" y="7"/>
                    <a:pt x="22" y="8"/>
                    <a:pt x="24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"/>
                    <a:pt x="6" y="2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4"/>
                    <a:pt x="2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9"/>
                    <a:pt x="7" y="19"/>
                    <a:pt x="9" y="20"/>
                  </a:cubicBezTo>
                  <a:cubicBezTo>
                    <a:pt x="10" y="21"/>
                    <a:pt x="12" y="21"/>
                    <a:pt x="14" y="22"/>
                  </a:cubicBezTo>
                  <a:cubicBezTo>
                    <a:pt x="16" y="22"/>
                    <a:pt x="17" y="22"/>
                    <a:pt x="18" y="23"/>
                  </a:cubicBezTo>
                  <a:cubicBezTo>
                    <a:pt x="19" y="23"/>
                    <a:pt x="20" y="24"/>
                    <a:pt x="21" y="24"/>
                  </a:cubicBezTo>
                  <a:cubicBezTo>
                    <a:pt x="21" y="24"/>
                    <a:pt x="22" y="25"/>
                    <a:pt x="22" y="25"/>
                  </a:cubicBezTo>
                  <a:cubicBezTo>
                    <a:pt x="22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9"/>
                    <a:pt x="22" y="30"/>
                    <a:pt x="20" y="31"/>
                  </a:cubicBezTo>
                  <a:cubicBezTo>
                    <a:pt x="19" y="32"/>
                    <a:pt x="18" y="32"/>
                    <a:pt x="16" y="32"/>
                  </a:cubicBezTo>
                  <a:cubicBezTo>
                    <a:pt x="13" y="32"/>
                    <a:pt x="11" y="32"/>
                    <a:pt x="9" y="31"/>
                  </a:cubicBezTo>
                  <a:cubicBezTo>
                    <a:pt x="8" y="30"/>
                    <a:pt x="6" y="29"/>
                    <a:pt x="4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5" y="35"/>
                    <a:pt x="7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7" y="38"/>
                    <a:pt x="19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818" y="3174"/>
              <a:ext cx="18" cy="22"/>
            </a:xfrm>
            <a:custGeom>
              <a:avLst/>
              <a:gdLst>
                <a:gd name="T0" fmla="*/ 8 w 18"/>
                <a:gd name="T1" fmla="*/ 22 h 22"/>
                <a:gd name="T2" fmla="*/ 12 w 18"/>
                <a:gd name="T3" fmla="*/ 22 h 22"/>
                <a:gd name="T4" fmla="*/ 12 w 18"/>
                <a:gd name="T5" fmla="*/ 3 h 22"/>
                <a:gd name="T6" fmla="*/ 18 w 18"/>
                <a:gd name="T7" fmla="*/ 3 h 22"/>
                <a:gd name="T8" fmla="*/ 18 w 18"/>
                <a:gd name="T9" fmla="*/ 0 h 22"/>
                <a:gd name="T10" fmla="*/ 0 w 18"/>
                <a:gd name="T11" fmla="*/ 0 h 22"/>
                <a:gd name="T12" fmla="*/ 0 w 18"/>
                <a:gd name="T13" fmla="*/ 3 h 22"/>
                <a:gd name="T14" fmla="*/ 8 w 18"/>
                <a:gd name="T15" fmla="*/ 3 h 22"/>
                <a:gd name="T16" fmla="*/ 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8" y="22"/>
                  </a:moveTo>
                  <a:lnTo>
                    <a:pt x="12" y="22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86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3 w 16"/>
                <a:gd name="T7" fmla="*/ 18 h 22"/>
                <a:gd name="T8" fmla="*/ 3 w 16"/>
                <a:gd name="T9" fmla="*/ 12 h 22"/>
                <a:gd name="T10" fmla="*/ 15 w 16"/>
                <a:gd name="T11" fmla="*/ 12 h 22"/>
                <a:gd name="T12" fmla="*/ 15 w 16"/>
                <a:gd name="T13" fmla="*/ 9 h 22"/>
                <a:gd name="T14" fmla="*/ 3 w 16"/>
                <a:gd name="T15" fmla="*/ 9 h 22"/>
                <a:gd name="T16" fmla="*/ 3 w 16"/>
                <a:gd name="T17" fmla="*/ 3 h 22"/>
                <a:gd name="T18" fmla="*/ 16 w 16"/>
                <a:gd name="T19" fmla="*/ 3 h 22"/>
                <a:gd name="T20" fmla="*/ 16 w 16"/>
                <a:gd name="T21" fmla="*/ 0 h 22"/>
                <a:gd name="T22" fmla="*/ 0 w 16"/>
                <a:gd name="T23" fmla="*/ 0 h 22"/>
                <a:gd name="T24" fmla="*/ 0 w 1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3" y="18"/>
                  </a:lnTo>
                  <a:lnTo>
                    <a:pt x="3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3" y="9"/>
                  </a:lnTo>
                  <a:lnTo>
                    <a:pt x="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11" y="3174"/>
              <a:ext cx="20" cy="22"/>
            </a:xfrm>
            <a:custGeom>
              <a:avLst/>
              <a:gdLst>
                <a:gd name="T0" fmla="*/ 0 w 20"/>
                <a:gd name="T1" fmla="*/ 22 h 22"/>
                <a:gd name="T2" fmla="*/ 4 w 20"/>
                <a:gd name="T3" fmla="*/ 22 h 22"/>
                <a:gd name="T4" fmla="*/ 4 w 20"/>
                <a:gd name="T5" fmla="*/ 6 h 22"/>
                <a:gd name="T6" fmla="*/ 16 w 20"/>
                <a:gd name="T7" fmla="*/ 22 h 22"/>
                <a:gd name="T8" fmla="*/ 20 w 20"/>
                <a:gd name="T9" fmla="*/ 22 h 22"/>
                <a:gd name="T10" fmla="*/ 20 w 20"/>
                <a:gd name="T11" fmla="*/ 0 h 22"/>
                <a:gd name="T12" fmla="*/ 16 w 20"/>
                <a:gd name="T13" fmla="*/ 0 h 22"/>
                <a:gd name="T14" fmla="*/ 16 w 20"/>
                <a:gd name="T15" fmla="*/ 15 h 22"/>
                <a:gd name="T16" fmla="*/ 4 w 20"/>
                <a:gd name="T17" fmla="*/ 0 h 22"/>
                <a:gd name="T18" fmla="*/ 0 w 20"/>
                <a:gd name="T19" fmla="*/ 0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4" y="22"/>
                  </a:lnTo>
                  <a:lnTo>
                    <a:pt x="4" y="6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2996" y="3174"/>
              <a:ext cx="18" cy="22"/>
            </a:xfrm>
            <a:custGeom>
              <a:avLst/>
              <a:gdLst>
                <a:gd name="T0" fmla="*/ 24 w 31"/>
                <a:gd name="T1" fmla="*/ 26 h 37"/>
                <a:gd name="T2" fmla="*/ 22 w 31"/>
                <a:gd name="T3" fmla="*/ 30 h 37"/>
                <a:gd name="T4" fmla="*/ 17 w 31"/>
                <a:gd name="T5" fmla="*/ 31 h 37"/>
                <a:gd name="T6" fmla="*/ 6 w 31"/>
                <a:gd name="T7" fmla="*/ 31 h 37"/>
                <a:gd name="T8" fmla="*/ 6 w 31"/>
                <a:gd name="T9" fmla="*/ 21 h 37"/>
                <a:gd name="T10" fmla="*/ 17 w 31"/>
                <a:gd name="T11" fmla="*/ 21 h 37"/>
                <a:gd name="T12" fmla="*/ 22 w 31"/>
                <a:gd name="T13" fmla="*/ 23 h 37"/>
                <a:gd name="T14" fmla="*/ 24 w 31"/>
                <a:gd name="T15" fmla="*/ 26 h 37"/>
                <a:gd name="T16" fmla="*/ 22 w 31"/>
                <a:gd name="T17" fmla="*/ 11 h 37"/>
                <a:gd name="T18" fmla="*/ 20 w 31"/>
                <a:gd name="T19" fmla="*/ 15 h 37"/>
                <a:gd name="T20" fmla="*/ 15 w 31"/>
                <a:gd name="T21" fmla="*/ 16 h 37"/>
                <a:gd name="T22" fmla="*/ 6 w 31"/>
                <a:gd name="T23" fmla="*/ 16 h 37"/>
                <a:gd name="T24" fmla="*/ 6 w 31"/>
                <a:gd name="T25" fmla="*/ 6 h 37"/>
                <a:gd name="T26" fmla="*/ 16 w 31"/>
                <a:gd name="T27" fmla="*/ 6 h 37"/>
                <a:gd name="T28" fmla="*/ 20 w 31"/>
                <a:gd name="T29" fmla="*/ 7 h 37"/>
                <a:gd name="T30" fmla="*/ 22 w 31"/>
                <a:gd name="T31" fmla="*/ 11 h 37"/>
                <a:gd name="T32" fmla="*/ 0 w 31"/>
                <a:gd name="T33" fmla="*/ 37 h 37"/>
                <a:gd name="T34" fmla="*/ 17 w 31"/>
                <a:gd name="T35" fmla="*/ 37 h 37"/>
                <a:gd name="T36" fmla="*/ 23 w 31"/>
                <a:gd name="T37" fmla="*/ 37 h 37"/>
                <a:gd name="T38" fmla="*/ 27 w 31"/>
                <a:gd name="T39" fmla="*/ 35 h 37"/>
                <a:gd name="T40" fmla="*/ 30 w 31"/>
                <a:gd name="T41" fmla="*/ 31 h 37"/>
                <a:gd name="T42" fmla="*/ 31 w 31"/>
                <a:gd name="T43" fmla="*/ 27 h 37"/>
                <a:gd name="T44" fmla="*/ 31 w 31"/>
                <a:gd name="T45" fmla="*/ 27 h 37"/>
                <a:gd name="T46" fmla="*/ 30 w 31"/>
                <a:gd name="T47" fmla="*/ 24 h 37"/>
                <a:gd name="T48" fmla="*/ 29 w 31"/>
                <a:gd name="T49" fmla="*/ 21 h 37"/>
                <a:gd name="T50" fmla="*/ 26 w 31"/>
                <a:gd name="T51" fmla="*/ 19 h 37"/>
                <a:gd name="T52" fmla="*/ 23 w 31"/>
                <a:gd name="T53" fmla="*/ 18 h 37"/>
                <a:gd name="T54" fmla="*/ 25 w 31"/>
                <a:gd name="T55" fmla="*/ 17 h 37"/>
                <a:gd name="T56" fmla="*/ 27 w 31"/>
                <a:gd name="T57" fmla="*/ 15 h 37"/>
                <a:gd name="T58" fmla="*/ 28 w 31"/>
                <a:gd name="T59" fmla="*/ 13 h 37"/>
                <a:gd name="T60" fmla="*/ 29 w 31"/>
                <a:gd name="T61" fmla="*/ 10 h 37"/>
                <a:gd name="T62" fmla="*/ 29 w 31"/>
                <a:gd name="T63" fmla="*/ 10 h 37"/>
                <a:gd name="T64" fmla="*/ 26 w 31"/>
                <a:gd name="T65" fmla="*/ 3 h 37"/>
                <a:gd name="T66" fmla="*/ 17 w 31"/>
                <a:gd name="T67" fmla="*/ 0 h 37"/>
                <a:gd name="T68" fmla="*/ 0 w 31"/>
                <a:gd name="T69" fmla="*/ 0 h 37"/>
                <a:gd name="T70" fmla="*/ 0 w 31"/>
                <a:gd name="T7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37">
                  <a:moveTo>
                    <a:pt x="24" y="26"/>
                  </a:moveTo>
                  <a:cubicBezTo>
                    <a:pt x="24" y="28"/>
                    <a:pt x="24" y="29"/>
                    <a:pt x="22" y="30"/>
                  </a:cubicBezTo>
                  <a:cubicBezTo>
                    <a:pt x="21" y="31"/>
                    <a:pt x="19" y="31"/>
                    <a:pt x="1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2"/>
                    <a:pt x="22" y="23"/>
                  </a:cubicBezTo>
                  <a:cubicBezTo>
                    <a:pt x="24" y="23"/>
                    <a:pt x="24" y="25"/>
                    <a:pt x="24" y="26"/>
                  </a:cubicBezTo>
                  <a:close/>
                  <a:moveTo>
                    <a:pt x="22" y="11"/>
                  </a:moveTo>
                  <a:cubicBezTo>
                    <a:pt x="22" y="12"/>
                    <a:pt x="22" y="14"/>
                    <a:pt x="20" y="15"/>
                  </a:cubicBezTo>
                  <a:cubicBezTo>
                    <a:pt x="19" y="15"/>
                    <a:pt x="17" y="16"/>
                    <a:pt x="1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6"/>
                    <a:pt x="20" y="7"/>
                  </a:cubicBezTo>
                  <a:cubicBezTo>
                    <a:pt x="22" y="8"/>
                    <a:pt x="22" y="9"/>
                    <a:pt x="22" y="11"/>
                  </a:cubicBezTo>
                  <a:close/>
                  <a:moveTo>
                    <a:pt x="0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9" y="37"/>
                    <a:pt x="21" y="37"/>
                    <a:pt x="23" y="37"/>
                  </a:cubicBezTo>
                  <a:cubicBezTo>
                    <a:pt x="24" y="36"/>
                    <a:pt x="26" y="35"/>
                    <a:pt x="27" y="35"/>
                  </a:cubicBezTo>
                  <a:cubicBezTo>
                    <a:pt x="28" y="34"/>
                    <a:pt x="29" y="33"/>
                    <a:pt x="30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5"/>
                    <a:pt x="30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20"/>
                    <a:pt x="26" y="19"/>
                  </a:cubicBezTo>
                  <a:cubicBezTo>
                    <a:pt x="25" y="19"/>
                    <a:pt x="24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7"/>
                    <a:pt x="28" y="5"/>
                    <a:pt x="26" y="3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43" y="3174"/>
              <a:ext cx="17" cy="22"/>
            </a:xfrm>
            <a:custGeom>
              <a:avLst/>
              <a:gdLst>
                <a:gd name="T0" fmla="*/ 0 w 17"/>
                <a:gd name="T1" fmla="*/ 22 h 22"/>
                <a:gd name="T2" fmla="*/ 17 w 17"/>
                <a:gd name="T3" fmla="*/ 22 h 22"/>
                <a:gd name="T4" fmla="*/ 17 w 17"/>
                <a:gd name="T5" fmla="*/ 18 h 22"/>
                <a:gd name="T6" fmla="*/ 4 w 17"/>
                <a:gd name="T7" fmla="*/ 18 h 22"/>
                <a:gd name="T8" fmla="*/ 4 w 17"/>
                <a:gd name="T9" fmla="*/ 12 h 22"/>
                <a:gd name="T10" fmla="*/ 15 w 17"/>
                <a:gd name="T11" fmla="*/ 12 h 22"/>
                <a:gd name="T12" fmla="*/ 15 w 17"/>
                <a:gd name="T13" fmla="*/ 9 h 22"/>
                <a:gd name="T14" fmla="*/ 4 w 17"/>
                <a:gd name="T15" fmla="*/ 9 h 22"/>
                <a:gd name="T16" fmla="*/ 4 w 17"/>
                <a:gd name="T17" fmla="*/ 3 h 22"/>
                <a:gd name="T18" fmla="*/ 17 w 17"/>
                <a:gd name="T19" fmla="*/ 3 h 22"/>
                <a:gd name="T20" fmla="*/ 17 w 17"/>
                <a:gd name="T21" fmla="*/ 0 h 22"/>
                <a:gd name="T22" fmla="*/ 0 w 17"/>
                <a:gd name="T23" fmla="*/ 0 h 22"/>
                <a:gd name="T24" fmla="*/ 0 w 1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17" y="22"/>
                  </a:lnTo>
                  <a:lnTo>
                    <a:pt x="17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4" y="9"/>
                  </a:lnTo>
                  <a:lnTo>
                    <a:pt x="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087" y="3174"/>
              <a:ext cx="21" cy="22"/>
            </a:xfrm>
            <a:custGeom>
              <a:avLst/>
              <a:gdLst>
                <a:gd name="T0" fmla="*/ 9 w 21"/>
                <a:gd name="T1" fmla="*/ 22 h 22"/>
                <a:gd name="T2" fmla="*/ 13 w 21"/>
                <a:gd name="T3" fmla="*/ 22 h 22"/>
                <a:gd name="T4" fmla="*/ 13 w 21"/>
                <a:gd name="T5" fmla="*/ 13 h 22"/>
                <a:gd name="T6" fmla="*/ 21 w 21"/>
                <a:gd name="T7" fmla="*/ 0 h 22"/>
                <a:gd name="T8" fmla="*/ 17 w 21"/>
                <a:gd name="T9" fmla="*/ 0 h 22"/>
                <a:gd name="T10" fmla="*/ 11 w 21"/>
                <a:gd name="T11" fmla="*/ 10 h 22"/>
                <a:gd name="T12" fmla="*/ 4 w 21"/>
                <a:gd name="T13" fmla="*/ 0 h 22"/>
                <a:gd name="T14" fmla="*/ 0 w 21"/>
                <a:gd name="T15" fmla="*/ 0 h 22"/>
                <a:gd name="T16" fmla="*/ 9 w 21"/>
                <a:gd name="T17" fmla="*/ 14 h 22"/>
                <a:gd name="T18" fmla="*/ 9 w 2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13" y="22"/>
                  </a:lnTo>
                  <a:lnTo>
                    <a:pt x="13" y="13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134" y="3174"/>
              <a:ext cx="23" cy="23"/>
            </a:xfrm>
            <a:custGeom>
              <a:avLst/>
              <a:gdLst>
                <a:gd name="T0" fmla="*/ 14 w 38"/>
                <a:gd name="T1" fmla="*/ 31 h 38"/>
                <a:gd name="T2" fmla="*/ 10 w 38"/>
                <a:gd name="T3" fmla="*/ 28 h 38"/>
                <a:gd name="T4" fmla="*/ 7 w 38"/>
                <a:gd name="T5" fmla="*/ 24 h 38"/>
                <a:gd name="T6" fmla="*/ 7 w 38"/>
                <a:gd name="T7" fmla="*/ 19 h 38"/>
                <a:gd name="T8" fmla="*/ 7 w 38"/>
                <a:gd name="T9" fmla="*/ 19 h 38"/>
                <a:gd name="T10" fmla="*/ 7 w 38"/>
                <a:gd name="T11" fmla="*/ 13 h 38"/>
                <a:gd name="T12" fmla="*/ 10 w 38"/>
                <a:gd name="T13" fmla="*/ 9 h 38"/>
                <a:gd name="T14" fmla="*/ 14 w 38"/>
                <a:gd name="T15" fmla="*/ 7 h 38"/>
                <a:gd name="T16" fmla="*/ 19 w 38"/>
                <a:gd name="T17" fmla="*/ 5 h 38"/>
                <a:gd name="T18" fmla="*/ 24 w 38"/>
                <a:gd name="T19" fmla="*/ 7 h 38"/>
                <a:gd name="T20" fmla="*/ 28 w 38"/>
                <a:gd name="T21" fmla="*/ 9 h 38"/>
                <a:gd name="T22" fmla="*/ 31 w 38"/>
                <a:gd name="T23" fmla="*/ 14 h 38"/>
                <a:gd name="T24" fmla="*/ 32 w 38"/>
                <a:gd name="T25" fmla="*/ 19 h 38"/>
                <a:gd name="T26" fmla="*/ 32 w 38"/>
                <a:gd name="T27" fmla="*/ 19 h 38"/>
                <a:gd name="T28" fmla="*/ 31 w 38"/>
                <a:gd name="T29" fmla="*/ 24 h 38"/>
                <a:gd name="T30" fmla="*/ 28 w 38"/>
                <a:gd name="T31" fmla="*/ 28 h 38"/>
                <a:gd name="T32" fmla="*/ 24 w 38"/>
                <a:gd name="T33" fmla="*/ 31 h 38"/>
                <a:gd name="T34" fmla="*/ 19 w 38"/>
                <a:gd name="T35" fmla="*/ 32 h 38"/>
                <a:gd name="T36" fmla="*/ 14 w 38"/>
                <a:gd name="T37" fmla="*/ 31 h 38"/>
                <a:gd name="T38" fmla="*/ 27 w 38"/>
                <a:gd name="T39" fmla="*/ 36 h 38"/>
                <a:gd name="T40" fmla="*/ 33 w 38"/>
                <a:gd name="T41" fmla="*/ 32 h 38"/>
                <a:gd name="T42" fmla="*/ 37 w 38"/>
                <a:gd name="T43" fmla="*/ 26 h 38"/>
                <a:gd name="T44" fmla="*/ 38 w 38"/>
                <a:gd name="T45" fmla="*/ 19 h 38"/>
                <a:gd name="T46" fmla="*/ 38 w 38"/>
                <a:gd name="T47" fmla="*/ 19 h 38"/>
                <a:gd name="T48" fmla="*/ 37 w 38"/>
                <a:gd name="T49" fmla="*/ 11 h 38"/>
                <a:gd name="T50" fmla="*/ 33 w 38"/>
                <a:gd name="T51" fmla="*/ 5 h 38"/>
                <a:gd name="T52" fmla="*/ 27 w 38"/>
                <a:gd name="T53" fmla="*/ 1 h 38"/>
                <a:gd name="T54" fmla="*/ 19 w 38"/>
                <a:gd name="T55" fmla="*/ 0 h 38"/>
                <a:gd name="T56" fmla="*/ 11 w 38"/>
                <a:gd name="T57" fmla="*/ 1 h 38"/>
                <a:gd name="T58" fmla="*/ 5 w 38"/>
                <a:gd name="T59" fmla="*/ 5 h 38"/>
                <a:gd name="T60" fmla="*/ 1 w 38"/>
                <a:gd name="T61" fmla="*/ 11 h 38"/>
                <a:gd name="T62" fmla="*/ 0 w 38"/>
                <a:gd name="T63" fmla="*/ 19 h 38"/>
                <a:gd name="T64" fmla="*/ 0 w 38"/>
                <a:gd name="T65" fmla="*/ 19 h 38"/>
                <a:gd name="T66" fmla="*/ 1 w 38"/>
                <a:gd name="T67" fmla="*/ 26 h 38"/>
                <a:gd name="T68" fmla="*/ 5 w 38"/>
                <a:gd name="T69" fmla="*/ 32 h 38"/>
                <a:gd name="T70" fmla="*/ 11 w 38"/>
                <a:gd name="T71" fmla="*/ 36 h 38"/>
                <a:gd name="T72" fmla="*/ 19 w 38"/>
                <a:gd name="T73" fmla="*/ 38 h 38"/>
                <a:gd name="T74" fmla="*/ 27 w 38"/>
                <a:gd name="T7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4" y="31"/>
                  </a:moveTo>
                  <a:cubicBezTo>
                    <a:pt x="13" y="30"/>
                    <a:pt x="11" y="29"/>
                    <a:pt x="10" y="28"/>
                  </a:cubicBezTo>
                  <a:cubicBezTo>
                    <a:pt x="9" y="27"/>
                    <a:pt x="8" y="25"/>
                    <a:pt x="7" y="24"/>
                  </a:cubicBezTo>
                  <a:cubicBezTo>
                    <a:pt x="7" y="22"/>
                    <a:pt x="7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7"/>
                    <a:pt x="7" y="15"/>
                    <a:pt x="7" y="13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7"/>
                    <a:pt x="14" y="7"/>
                  </a:cubicBezTo>
                  <a:cubicBezTo>
                    <a:pt x="16" y="6"/>
                    <a:pt x="17" y="5"/>
                    <a:pt x="19" y="5"/>
                  </a:cubicBezTo>
                  <a:cubicBezTo>
                    <a:pt x="21" y="5"/>
                    <a:pt x="23" y="6"/>
                    <a:pt x="24" y="7"/>
                  </a:cubicBezTo>
                  <a:cubicBezTo>
                    <a:pt x="26" y="7"/>
                    <a:pt x="27" y="8"/>
                    <a:pt x="28" y="9"/>
                  </a:cubicBezTo>
                  <a:cubicBezTo>
                    <a:pt x="29" y="11"/>
                    <a:pt x="30" y="12"/>
                    <a:pt x="31" y="14"/>
                  </a:cubicBezTo>
                  <a:cubicBezTo>
                    <a:pt x="31" y="15"/>
                    <a:pt x="32" y="17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21"/>
                    <a:pt x="31" y="22"/>
                    <a:pt x="31" y="24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29"/>
                    <a:pt x="26" y="30"/>
                    <a:pt x="24" y="31"/>
                  </a:cubicBezTo>
                  <a:cubicBezTo>
                    <a:pt x="23" y="31"/>
                    <a:pt x="21" y="32"/>
                    <a:pt x="19" y="32"/>
                  </a:cubicBezTo>
                  <a:cubicBezTo>
                    <a:pt x="17" y="32"/>
                    <a:pt x="16" y="31"/>
                    <a:pt x="14" y="31"/>
                  </a:cubicBezTo>
                  <a:close/>
                  <a:moveTo>
                    <a:pt x="27" y="36"/>
                  </a:moveTo>
                  <a:cubicBezTo>
                    <a:pt x="29" y="35"/>
                    <a:pt x="31" y="34"/>
                    <a:pt x="33" y="32"/>
                  </a:cubicBezTo>
                  <a:cubicBezTo>
                    <a:pt x="35" y="30"/>
                    <a:pt x="36" y="28"/>
                    <a:pt x="37" y="26"/>
                  </a:cubicBezTo>
                  <a:cubicBezTo>
                    <a:pt x="38" y="24"/>
                    <a:pt x="38" y="21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6"/>
                    <a:pt x="38" y="14"/>
                    <a:pt x="37" y="11"/>
                  </a:cubicBezTo>
                  <a:cubicBezTo>
                    <a:pt x="36" y="9"/>
                    <a:pt x="35" y="7"/>
                    <a:pt x="33" y="5"/>
                  </a:cubicBezTo>
                  <a:cubicBezTo>
                    <a:pt x="31" y="3"/>
                    <a:pt x="29" y="2"/>
                    <a:pt x="27" y="1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6" y="0"/>
                    <a:pt x="14" y="0"/>
                    <a:pt x="11" y="1"/>
                  </a:cubicBezTo>
                  <a:cubicBezTo>
                    <a:pt x="9" y="2"/>
                    <a:pt x="7" y="4"/>
                    <a:pt x="5" y="5"/>
                  </a:cubicBezTo>
                  <a:cubicBezTo>
                    <a:pt x="3" y="7"/>
                    <a:pt x="2" y="9"/>
                    <a:pt x="1" y="11"/>
                  </a:cubicBezTo>
                  <a:cubicBezTo>
                    <a:pt x="0" y="14"/>
                    <a:pt x="0" y="16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4"/>
                    <a:pt x="1" y="26"/>
                  </a:cubicBezTo>
                  <a:cubicBezTo>
                    <a:pt x="2" y="28"/>
                    <a:pt x="3" y="30"/>
                    <a:pt x="5" y="32"/>
                  </a:cubicBezTo>
                  <a:cubicBezTo>
                    <a:pt x="7" y="34"/>
                    <a:pt x="9" y="35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3187" y="3174"/>
              <a:ext cx="19" cy="22"/>
            </a:xfrm>
            <a:custGeom>
              <a:avLst/>
              <a:gdLst>
                <a:gd name="T0" fmla="*/ 0 w 19"/>
                <a:gd name="T1" fmla="*/ 22 h 22"/>
                <a:gd name="T2" fmla="*/ 3 w 19"/>
                <a:gd name="T3" fmla="*/ 22 h 22"/>
                <a:gd name="T4" fmla="*/ 3 w 19"/>
                <a:gd name="T5" fmla="*/ 6 h 22"/>
                <a:gd name="T6" fmla="*/ 15 w 19"/>
                <a:gd name="T7" fmla="*/ 22 h 22"/>
                <a:gd name="T8" fmla="*/ 19 w 19"/>
                <a:gd name="T9" fmla="*/ 22 h 22"/>
                <a:gd name="T10" fmla="*/ 19 w 19"/>
                <a:gd name="T11" fmla="*/ 0 h 22"/>
                <a:gd name="T12" fmla="*/ 15 w 19"/>
                <a:gd name="T13" fmla="*/ 0 h 22"/>
                <a:gd name="T14" fmla="*/ 15 w 19"/>
                <a:gd name="T15" fmla="*/ 15 h 22"/>
                <a:gd name="T16" fmla="*/ 3 w 19"/>
                <a:gd name="T17" fmla="*/ 0 h 22"/>
                <a:gd name="T18" fmla="*/ 0 w 19"/>
                <a:gd name="T19" fmla="*/ 0 h 22"/>
                <a:gd name="T20" fmla="*/ 0 w 19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3" y="22"/>
                  </a:lnTo>
                  <a:lnTo>
                    <a:pt x="3" y="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236" y="3174"/>
              <a:ext cx="20" cy="22"/>
            </a:xfrm>
            <a:custGeom>
              <a:avLst/>
              <a:gdLst>
                <a:gd name="T0" fmla="*/ 14 w 33"/>
                <a:gd name="T1" fmla="*/ 6 h 37"/>
                <a:gd name="T2" fmla="*/ 19 w 33"/>
                <a:gd name="T3" fmla="*/ 7 h 37"/>
                <a:gd name="T4" fmla="*/ 23 w 33"/>
                <a:gd name="T5" fmla="*/ 10 h 37"/>
                <a:gd name="T6" fmla="*/ 26 w 33"/>
                <a:gd name="T7" fmla="*/ 14 h 37"/>
                <a:gd name="T8" fmla="*/ 26 w 33"/>
                <a:gd name="T9" fmla="*/ 19 h 37"/>
                <a:gd name="T10" fmla="*/ 26 w 33"/>
                <a:gd name="T11" fmla="*/ 19 h 37"/>
                <a:gd name="T12" fmla="*/ 26 w 33"/>
                <a:gd name="T13" fmla="*/ 24 h 37"/>
                <a:gd name="T14" fmla="*/ 23 w 33"/>
                <a:gd name="T15" fmla="*/ 28 h 37"/>
                <a:gd name="T16" fmla="*/ 19 w 33"/>
                <a:gd name="T17" fmla="*/ 30 h 37"/>
                <a:gd name="T18" fmla="*/ 14 w 33"/>
                <a:gd name="T19" fmla="*/ 31 h 37"/>
                <a:gd name="T20" fmla="*/ 6 w 33"/>
                <a:gd name="T21" fmla="*/ 31 h 37"/>
                <a:gd name="T22" fmla="*/ 6 w 33"/>
                <a:gd name="T23" fmla="*/ 6 h 37"/>
                <a:gd name="T24" fmla="*/ 14 w 33"/>
                <a:gd name="T25" fmla="*/ 6 h 37"/>
                <a:gd name="T26" fmla="*/ 0 w 33"/>
                <a:gd name="T27" fmla="*/ 37 h 37"/>
                <a:gd name="T28" fmla="*/ 14 w 33"/>
                <a:gd name="T29" fmla="*/ 37 h 37"/>
                <a:gd name="T30" fmla="*/ 22 w 33"/>
                <a:gd name="T31" fmla="*/ 36 h 37"/>
                <a:gd name="T32" fmla="*/ 28 w 33"/>
                <a:gd name="T33" fmla="*/ 32 h 37"/>
                <a:gd name="T34" fmla="*/ 32 w 33"/>
                <a:gd name="T35" fmla="*/ 26 h 37"/>
                <a:gd name="T36" fmla="*/ 33 w 33"/>
                <a:gd name="T37" fmla="*/ 19 h 37"/>
                <a:gd name="T38" fmla="*/ 33 w 33"/>
                <a:gd name="T39" fmla="*/ 19 h 37"/>
                <a:gd name="T40" fmla="*/ 32 w 33"/>
                <a:gd name="T41" fmla="*/ 11 h 37"/>
                <a:gd name="T42" fmla="*/ 28 w 33"/>
                <a:gd name="T43" fmla="*/ 5 h 37"/>
                <a:gd name="T44" fmla="*/ 22 w 33"/>
                <a:gd name="T45" fmla="*/ 2 h 37"/>
                <a:gd name="T46" fmla="*/ 14 w 33"/>
                <a:gd name="T47" fmla="*/ 0 h 37"/>
                <a:gd name="T48" fmla="*/ 0 w 33"/>
                <a:gd name="T49" fmla="*/ 0 h 37"/>
                <a:gd name="T50" fmla="*/ 0 w 33"/>
                <a:gd name="T5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37">
                  <a:moveTo>
                    <a:pt x="14" y="6"/>
                  </a:moveTo>
                  <a:cubicBezTo>
                    <a:pt x="16" y="6"/>
                    <a:pt x="17" y="6"/>
                    <a:pt x="19" y="7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4" y="11"/>
                    <a:pt x="25" y="12"/>
                    <a:pt x="26" y="14"/>
                  </a:cubicBezTo>
                  <a:cubicBezTo>
                    <a:pt x="26" y="15"/>
                    <a:pt x="26" y="17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1"/>
                    <a:pt x="26" y="22"/>
                    <a:pt x="26" y="24"/>
                  </a:cubicBezTo>
                  <a:cubicBezTo>
                    <a:pt x="25" y="25"/>
                    <a:pt x="24" y="27"/>
                    <a:pt x="23" y="28"/>
                  </a:cubicBezTo>
                  <a:cubicBezTo>
                    <a:pt x="22" y="29"/>
                    <a:pt x="20" y="30"/>
                    <a:pt x="19" y="30"/>
                  </a:cubicBezTo>
                  <a:cubicBezTo>
                    <a:pt x="17" y="31"/>
                    <a:pt x="16" y="31"/>
                    <a:pt x="14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14" y="6"/>
                  </a:lnTo>
                  <a:close/>
                  <a:moveTo>
                    <a:pt x="0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7" y="37"/>
                    <a:pt x="19" y="37"/>
                    <a:pt x="22" y="36"/>
                  </a:cubicBezTo>
                  <a:cubicBezTo>
                    <a:pt x="24" y="35"/>
                    <a:pt x="26" y="33"/>
                    <a:pt x="28" y="32"/>
                  </a:cubicBezTo>
                  <a:cubicBezTo>
                    <a:pt x="30" y="30"/>
                    <a:pt x="31" y="28"/>
                    <a:pt x="32" y="26"/>
                  </a:cubicBezTo>
                  <a:cubicBezTo>
                    <a:pt x="33" y="24"/>
                    <a:pt x="33" y="21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3" y="14"/>
                    <a:pt x="32" y="11"/>
                  </a:cubicBezTo>
                  <a:cubicBezTo>
                    <a:pt x="31" y="9"/>
                    <a:pt x="30" y="7"/>
                    <a:pt x="28" y="5"/>
                  </a:cubicBezTo>
                  <a:cubicBezTo>
                    <a:pt x="26" y="4"/>
                    <a:pt x="24" y="3"/>
                    <a:pt x="22" y="2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3238" y="3037"/>
              <a:ext cx="21" cy="21"/>
            </a:xfrm>
            <a:custGeom>
              <a:avLst/>
              <a:gdLst>
                <a:gd name="T0" fmla="*/ 2 w 35"/>
                <a:gd name="T1" fmla="*/ 18 h 35"/>
                <a:gd name="T2" fmla="*/ 18 w 35"/>
                <a:gd name="T3" fmla="*/ 33 h 35"/>
                <a:gd name="T4" fmla="*/ 33 w 35"/>
                <a:gd name="T5" fmla="*/ 18 h 35"/>
                <a:gd name="T6" fmla="*/ 18 w 35"/>
                <a:gd name="T7" fmla="*/ 2 h 35"/>
                <a:gd name="T8" fmla="*/ 2 w 35"/>
                <a:gd name="T9" fmla="*/ 18 h 35"/>
                <a:gd name="T10" fmla="*/ 0 w 35"/>
                <a:gd name="T11" fmla="*/ 18 h 35"/>
                <a:gd name="T12" fmla="*/ 18 w 35"/>
                <a:gd name="T13" fmla="*/ 0 h 35"/>
                <a:gd name="T14" fmla="*/ 35 w 35"/>
                <a:gd name="T15" fmla="*/ 18 h 35"/>
                <a:gd name="T16" fmla="*/ 18 w 35"/>
                <a:gd name="T17" fmla="*/ 35 h 35"/>
                <a:gd name="T18" fmla="*/ 0 w 35"/>
                <a:gd name="T1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2" y="18"/>
                  </a:moveTo>
                  <a:cubicBezTo>
                    <a:pt x="2" y="26"/>
                    <a:pt x="9" y="33"/>
                    <a:pt x="18" y="33"/>
                  </a:cubicBezTo>
                  <a:cubicBezTo>
                    <a:pt x="26" y="33"/>
                    <a:pt x="33" y="26"/>
                    <a:pt x="33" y="18"/>
                  </a:cubicBezTo>
                  <a:cubicBezTo>
                    <a:pt x="33" y="9"/>
                    <a:pt x="26" y="2"/>
                    <a:pt x="18" y="2"/>
                  </a:cubicBezTo>
                  <a:cubicBezTo>
                    <a:pt x="9" y="2"/>
                    <a:pt x="2" y="9"/>
                    <a:pt x="2" y="18"/>
                  </a:cubicBezTo>
                  <a:moveTo>
                    <a:pt x="0" y="18"/>
                  </a:move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ubicBezTo>
                    <a:pt x="8" y="35"/>
                    <a:pt x="0" y="27"/>
                    <a:pt x="0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3245" y="3041"/>
              <a:ext cx="9" cy="13"/>
            </a:xfrm>
            <a:custGeom>
              <a:avLst/>
              <a:gdLst>
                <a:gd name="T0" fmla="*/ 3 w 15"/>
                <a:gd name="T1" fmla="*/ 10 h 22"/>
                <a:gd name="T2" fmla="*/ 4 w 15"/>
                <a:gd name="T3" fmla="*/ 10 h 22"/>
                <a:gd name="T4" fmla="*/ 9 w 15"/>
                <a:gd name="T5" fmla="*/ 6 h 22"/>
                <a:gd name="T6" fmla="*/ 4 w 15"/>
                <a:gd name="T7" fmla="*/ 3 h 22"/>
                <a:gd name="T8" fmla="*/ 3 w 15"/>
                <a:gd name="T9" fmla="*/ 3 h 22"/>
                <a:gd name="T10" fmla="*/ 3 w 15"/>
                <a:gd name="T11" fmla="*/ 10 h 22"/>
                <a:gd name="T12" fmla="*/ 10 w 15"/>
                <a:gd name="T13" fmla="*/ 22 h 22"/>
                <a:gd name="T14" fmla="*/ 4 w 15"/>
                <a:gd name="T15" fmla="*/ 13 h 22"/>
                <a:gd name="T16" fmla="*/ 3 w 15"/>
                <a:gd name="T17" fmla="*/ 13 h 22"/>
                <a:gd name="T18" fmla="*/ 3 w 15"/>
                <a:gd name="T19" fmla="*/ 22 h 22"/>
                <a:gd name="T20" fmla="*/ 0 w 15"/>
                <a:gd name="T21" fmla="*/ 22 h 22"/>
                <a:gd name="T22" fmla="*/ 0 w 15"/>
                <a:gd name="T23" fmla="*/ 0 h 22"/>
                <a:gd name="T24" fmla="*/ 4 w 15"/>
                <a:gd name="T25" fmla="*/ 0 h 22"/>
                <a:gd name="T26" fmla="*/ 10 w 15"/>
                <a:gd name="T27" fmla="*/ 1 h 22"/>
                <a:gd name="T28" fmla="*/ 13 w 15"/>
                <a:gd name="T29" fmla="*/ 6 h 22"/>
                <a:gd name="T30" fmla="*/ 11 w 15"/>
                <a:gd name="T31" fmla="*/ 10 h 22"/>
                <a:gd name="T32" fmla="*/ 8 w 15"/>
                <a:gd name="T33" fmla="*/ 12 h 22"/>
                <a:gd name="T34" fmla="*/ 15 w 15"/>
                <a:gd name="T35" fmla="*/ 22 h 22"/>
                <a:gd name="T36" fmla="*/ 10 w 15"/>
                <a:gd name="T3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22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9" y="9"/>
                    <a:pt x="9" y="6"/>
                  </a:cubicBezTo>
                  <a:cubicBezTo>
                    <a:pt x="9" y="4"/>
                    <a:pt x="8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0"/>
                  </a:lnTo>
                  <a:close/>
                  <a:moveTo>
                    <a:pt x="10" y="2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2696" y="3037"/>
              <a:ext cx="87" cy="113"/>
            </a:xfrm>
            <a:custGeom>
              <a:avLst/>
              <a:gdLst>
                <a:gd name="T0" fmla="*/ 87 w 87"/>
                <a:gd name="T1" fmla="*/ 22 h 113"/>
                <a:gd name="T2" fmla="*/ 21 w 87"/>
                <a:gd name="T3" fmla="*/ 22 h 113"/>
                <a:gd name="T4" fmla="*/ 21 w 87"/>
                <a:gd name="T5" fmla="*/ 42 h 113"/>
                <a:gd name="T6" fmla="*/ 65 w 87"/>
                <a:gd name="T7" fmla="*/ 42 h 113"/>
                <a:gd name="T8" fmla="*/ 65 w 87"/>
                <a:gd name="T9" fmla="*/ 64 h 113"/>
                <a:gd name="T10" fmla="*/ 21 w 87"/>
                <a:gd name="T11" fmla="*/ 64 h 113"/>
                <a:gd name="T12" fmla="*/ 21 w 87"/>
                <a:gd name="T13" fmla="*/ 113 h 113"/>
                <a:gd name="T14" fmla="*/ 0 w 87"/>
                <a:gd name="T15" fmla="*/ 113 h 113"/>
                <a:gd name="T16" fmla="*/ 0 w 87"/>
                <a:gd name="T17" fmla="*/ 0 h 113"/>
                <a:gd name="T18" fmla="*/ 87 w 87"/>
                <a:gd name="T19" fmla="*/ 0 h 113"/>
                <a:gd name="T20" fmla="*/ 87 w 87"/>
                <a:gd name="T21" fmla="*/ 2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13">
                  <a:moveTo>
                    <a:pt x="87" y="22"/>
                  </a:moveTo>
                  <a:lnTo>
                    <a:pt x="21" y="22"/>
                  </a:lnTo>
                  <a:lnTo>
                    <a:pt x="21" y="42"/>
                  </a:lnTo>
                  <a:lnTo>
                    <a:pt x="65" y="42"/>
                  </a:lnTo>
                  <a:lnTo>
                    <a:pt x="65" y="64"/>
                  </a:lnTo>
                  <a:lnTo>
                    <a:pt x="21" y="64"/>
                  </a:lnTo>
                  <a:lnTo>
                    <a:pt x="21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2787" y="3036"/>
              <a:ext cx="116" cy="116"/>
            </a:xfrm>
            <a:custGeom>
              <a:avLst/>
              <a:gdLst>
                <a:gd name="T0" fmla="*/ 159 w 194"/>
                <a:gd name="T1" fmla="*/ 95 h 192"/>
                <a:gd name="T2" fmla="*/ 141 w 194"/>
                <a:gd name="T3" fmla="*/ 53 h 192"/>
                <a:gd name="T4" fmla="*/ 97 w 194"/>
                <a:gd name="T5" fmla="*/ 35 h 192"/>
                <a:gd name="T6" fmla="*/ 54 w 194"/>
                <a:gd name="T7" fmla="*/ 53 h 192"/>
                <a:gd name="T8" fmla="*/ 36 w 194"/>
                <a:gd name="T9" fmla="*/ 95 h 192"/>
                <a:gd name="T10" fmla="*/ 54 w 194"/>
                <a:gd name="T11" fmla="*/ 138 h 192"/>
                <a:gd name="T12" fmla="*/ 97 w 194"/>
                <a:gd name="T13" fmla="*/ 156 h 192"/>
                <a:gd name="T14" fmla="*/ 141 w 194"/>
                <a:gd name="T15" fmla="*/ 138 h 192"/>
                <a:gd name="T16" fmla="*/ 159 w 194"/>
                <a:gd name="T17" fmla="*/ 95 h 192"/>
                <a:gd name="T18" fmla="*/ 194 w 194"/>
                <a:gd name="T19" fmla="*/ 95 h 192"/>
                <a:gd name="T20" fmla="*/ 165 w 194"/>
                <a:gd name="T21" fmla="*/ 163 h 192"/>
                <a:gd name="T22" fmla="*/ 97 w 194"/>
                <a:gd name="T23" fmla="*/ 192 h 192"/>
                <a:gd name="T24" fmla="*/ 29 w 194"/>
                <a:gd name="T25" fmla="*/ 163 h 192"/>
                <a:gd name="T26" fmla="*/ 0 w 194"/>
                <a:gd name="T27" fmla="*/ 95 h 192"/>
                <a:gd name="T28" fmla="*/ 28 w 194"/>
                <a:gd name="T29" fmla="*/ 27 h 192"/>
                <a:gd name="T30" fmla="*/ 97 w 194"/>
                <a:gd name="T31" fmla="*/ 0 h 192"/>
                <a:gd name="T32" fmla="*/ 165 w 194"/>
                <a:gd name="T33" fmla="*/ 28 h 192"/>
                <a:gd name="T34" fmla="*/ 194 w 194"/>
                <a:gd name="T35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2">
                  <a:moveTo>
                    <a:pt x="159" y="95"/>
                  </a:moveTo>
                  <a:cubicBezTo>
                    <a:pt x="159" y="78"/>
                    <a:pt x="153" y="65"/>
                    <a:pt x="141" y="53"/>
                  </a:cubicBezTo>
                  <a:cubicBezTo>
                    <a:pt x="129" y="41"/>
                    <a:pt x="114" y="35"/>
                    <a:pt x="97" y="35"/>
                  </a:cubicBezTo>
                  <a:cubicBezTo>
                    <a:pt x="80" y="35"/>
                    <a:pt x="66" y="41"/>
                    <a:pt x="54" y="53"/>
                  </a:cubicBezTo>
                  <a:cubicBezTo>
                    <a:pt x="42" y="64"/>
                    <a:pt x="36" y="78"/>
                    <a:pt x="36" y="95"/>
                  </a:cubicBezTo>
                  <a:cubicBezTo>
                    <a:pt x="36" y="111"/>
                    <a:pt x="42" y="126"/>
                    <a:pt x="54" y="138"/>
                  </a:cubicBezTo>
                  <a:cubicBezTo>
                    <a:pt x="66" y="150"/>
                    <a:pt x="80" y="156"/>
                    <a:pt x="97" y="156"/>
                  </a:cubicBezTo>
                  <a:cubicBezTo>
                    <a:pt x="114" y="156"/>
                    <a:pt x="129" y="150"/>
                    <a:pt x="141" y="138"/>
                  </a:cubicBezTo>
                  <a:cubicBezTo>
                    <a:pt x="153" y="126"/>
                    <a:pt x="159" y="111"/>
                    <a:pt x="159" y="95"/>
                  </a:cubicBezTo>
                  <a:moveTo>
                    <a:pt x="194" y="95"/>
                  </a:moveTo>
                  <a:cubicBezTo>
                    <a:pt x="194" y="121"/>
                    <a:pt x="185" y="144"/>
                    <a:pt x="165" y="163"/>
                  </a:cubicBezTo>
                  <a:cubicBezTo>
                    <a:pt x="146" y="182"/>
                    <a:pt x="124" y="192"/>
                    <a:pt x="97" y="192"/>
                  </a:cubicBezTo>
                  <a:cubicBezTo>
                    <a:pt x="71" y="192"/>
                    <a:pt x="48" y="182"/>
                    <a:pt x="29" y="163"/>
                  </a:cubicBezTo>
                  <a:cubicBezTo>
                    <a:pt x="10" y="144"/>
                    <a:pt x="0" y="121"/>
                    <a:pt x="0" y="95"/>
                  </a:cubicBezTo>
                  <a:cubicBezTo>
                    <a:pt x="0" y="68"/>
                    <a:pt x="10" y="46"/>
                    <a:pt x="28" y="27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23" y="0"/>
                    <a:pt x="146" y="9"/>
                    <a:pt x="165" y="28"/>
                  </a:cubicBezTo>
                  <a:cubicBezTo>
                    <a:pt x="184" y="47"/>
                    <a:pt x="194" y="69"/>
                    <a:pt x="194" y="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2918" y="3036"/>
              <a:ext cx="105" cy="116"/>
            </a:xfrm>
            <a:custGeom>
              <a:avLst/>
              <a:gdLst>
                <a:gd name="T0" fmla="*/ 175 w 175"/>
                <a:gd name="T1" fmla="*/ 149 h 192"/>
                <a:gd name="T2" fmla="*/ 96 w 175"/>
                <a:gd name="T3" fmla="*/ 192 h 192"/>
                <a:gd name="T4" fmla="*/ 28 w 175"/>
                <a:gd name="T5" fmla="*/ 163 h 192"/>
                <a:gd name="T6" fmla="*/ 0 w 175"/>
                <a:gd name="T7" fmla="*/ 96 h 192"/>
                <a:gd name="T8" fmla="*/ 28 w 175"/>
                <a:gd name="T9" fmla="*/ 28 h 192"/>
                <a:gd name="T10" fmla="*/ 97 w 175"/>
                <a:gd name="T11" fmla="*/ 0 h 192"/>
                <a:gd name="T12" fmla="*/ 174 w 175"/>
                <a:gd name="T13" fmla="*/ 41 h 192"/>
                <a:gd name="T14" fmla="*/ 146 w 175"/>
                <a:gd name="T15" fmla="*/ 61 h 192"/>
                <a:gd name="T16" fmla="*/ 96 w 175"/>
                <a:gd name="T17" fmla="*/ 35 h 192"/>
                <a:gd name="T18" fmla="*/ 53 w 175"/>
                <a:gd name="T19" fmla="*/ 53 h 192"/>
                <a:gd name="T20" fmla="*/ 35 w 175"/>
                <a:gd name="T21" fmla="*/ 95 h 192"/>
                <a:gd name="T22" fmla="*/ 53 w 175"/>
                <a:gd name="T23" fmla="*/ 138 h 192"/>
                <a:gd name="T24" fmla="*/ 96 w 175"/>
                <a:gd name="T25" fmla="*/ 156 h 192"/>
                <a:gd name="T26" fmla="*/ 146 w 175"/>
                <a:gd name="T27" fmla="*/ 130 h 192"/>
                <a:gd name="T28" fmla="*/ 175 w 175"/>
                <a:gd name="T29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92">
                  <a:moveTo>
                    <a:pt x="175" y="149"/>
                  </a:moveTo>
                  <a:cubicBezTo>
                    <a:pt x="155" y="177"/>
                    <a:pt x="128" y="192"/>
                    <a:pt x="96" y="192"/>
                  </a:cubicBezTo>
                  <a:cubicBezTo>
                    <a:pt x="69" y="192"/>
                    <a:pt x="47" y="182"/>
                    <a:pt x="28" y="163"/>
                  </a:cubicBezTo>
                  <a:cubicBezTo>
                    <a:pt x="10" y="145"/>
                    <a:pt x="0" y="122"/>
                    <a:pt x="0" y="96"/>
                  </a:cubicBezTo>
                  <a:cubicBezTo>
                    <a:pt x="0" y="69"/>
                    <a:pt x="10" y="46"/>
                    <a:pt x="28" y="28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30" y="1"/>
                    <a:pt x="156" y="14"/>
                    <a:pt x="174" y="4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32" y="44"/>
                    <a:pt x="115" y="35"/>
                    <a:pt x="96" y="35"/>
                  </a:cubicBezTo>
                  <a:cubicBezTo>
                    <a:pt x="79" y="35"/>
                    <a:pt x="65" y="41"/>
                    <a:pt x="53" y="53"/>
                  </a:cubicBezTo>
                  <a:cubicBezTo>
                    <a:pt x="41" y="65"/>
                    <a:pt x="35" y="79"/>
                    <a:pt x="35" y="95"/>
                  </a:cubicBezTo>
                  <a:cubicBezTo>
                    <a:pt x="35" y="112"/>
                    <a:pt x="41" y="127"/>
                    <a:pt x="53" y="138"/>
                  </a:cubicBezTo>
                  <a:cubicBezTo>
                    <a:pt x="65" y="150"/>
                    <a:pt x="79" y="156"/>
                    <a:pt x="96" y="156"/>
                  </a:cubicBezTo>
                  <a:cubicBezTo>
                    <a:pt x="114" y="156"/>
                    <a:pt x="131" y="147"/>
                    <a:pt x="146" y="130"/>
                  </a:cubicBezTo>
                  <a:lnTo>
                    <a:pt x="175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3029" y="3037"/>
              <a:ext cx="126" cy="113"/>
            </a:xfrm>
            <a:custGeom>
              <a:avLst/>
              <a:gdLst>
                <a:gd name="T0" fmla="*/ 81 w 126"/>
                <a:gd name="T1" fmla="*/ 67 h 113"/>
                <a:gd name="T2" fmla="*/ 63 w 126"/>
                <a:gd name="T3" fmla="*/ 28 h 113"/>
                <a:gd name="T4" fmla="*/ 44 w 126"/>
                <a:gd name="T5" fmla="*/ 67 h 113"/>
                <a:gd name="T6" fmla="*/ 81 w 126"/>
                <a:gd name="T7" fmla="*/ 67 h 113"/>
                <a:gd name="T8" fmla="*/ 126 w 126"/>
                <a:gd name="T9" fmla="*/ 113 h 113"/>
                <a:gd name="T10" fmla="*/ 103 w 126"/>
                <a:gd name="T11" fmla="*/ 113 h 113"/>
                <a:gd name="T12" fmla="*/ 91 w 126"/>
                <a:gd name="T13" fmla="*/ 89 h 113"/>
                <a:gd name="T14" fmla="*/ 35 w 126"/>
                <a:gd name="T15" fmla="*/ 89 h 113"/>
                <a:gd name="T16" fmla="*/ 23 w 126"/>
                <a:gd name="T17" fmla="*/ 113 h 113"/>
                <a:gd name="T18" fmla="*/ 0 w 126"/>
                <a:gd name="T19" fmla="*/ 113 h 113"/>
                <a:gd name="T20" fmla="*/ 52 w 126"/>
                <a:gd name="T21" fmla="*/ 0 h 113"/>
                <a:gd name="T22" fmla="*/ 73 w 126"/>
                <a:gd name="T23" fmla="*/ 0 h 113"/>
                <a:gd name="T24" fmla="*/ 126 w 126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3">
                  <a:moveTo>
                    <a:pt x="81" y="67"/>
                  </a:moveTo>
                  <a:lnTo>
                    <a:pt x="63" y="28"/>
                  </a:lnTo>
                  <a:lnTo>
                    <a:pt x="44" y="67"/>
                  </a:lnTo>
                  <a:lnTo>
                    <a:pt x="81" y="67"/>
                  </a:lnTo>
                  <a:close/>
                  <a:moveTo>
                    <a:pt x="126" y="113"/>
                  </a:moveTo>
                  <a:lnTo>
                    <a:pt x="103" y="113"/>
                  </a:lnTo>
                  <a:lnTo>
                    <a:pt x="91" y="89"/>
                  </a:lnTo>
                  <a:lnTo>
                    <a:pt x="35" y="89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126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3169" y="3037"/>
              <a:ext cx="87" cy="113"/>
            </a:xfrm>
            <a:custGeom>
              <a:avLst/>
              <a:gdLst>
                <a:gd name="T0" fmla="*/ 87 w 87"/>
                <a:gd name="T1" fmla="*/ 113 h 113"/>
                <a:gd name="T2" fmla="*/ 0 w 87"/>
                <a:gd name="T3" fmla="*/ 113 h 113"/>
                <a:gd name="T4" fmla="*/ 0 w 87"/>
                <a:gd name="T5" fmla="*/ 0 h 113"/>
                <a:gd name="T6" fmla="*/ 21 w 87"/>
                <a:gd name="T7" fmla="*/ 0 h 113"/>
                <a:gd name="T8" fmla="*/ 21 w 87"/>
                <a:gd name="T9" fmla="*/ 92 h 113"/>
                <a:gd name="T10" fmla="*/ 87 w 87"/>
                <a:gd name="T11" fmla="*/ 92 h 113"/>
                <a:gd name="T12" fmla="*/ 87 w 87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3">
                  <a:moveTo>
                    <a:pt x="87" y="113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2"/>
                  </a:lnTo>
                  <a:lnTo>
                    <a:pt x="87" y="92"/>
                  </a:lnTo>
                  <a:lnTo>
                    <a:pt x="87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554" y="3126"/>
              <a:ext cx="50" cy="71"/>
            </a:xfrm>
            <a:custGeom>
              <a:avLst/>
              <a:gdLst>
                <a:gd name="T0" fmla="*/ 26 w 84"/>
                <a:gd name="T1" fmla="*/ 0 h 117"/>
                <a:gd name="T2" fmla="*/ 84 w 84"/>
                <a:gd name="T3" fmla="*/ 75 h 117"/>
                <a:gd name="T4" fmla="*/ 65 w 84"/>
                <a:gd name="T5" fmla="*/ 117 h 117"/>
                <a:gd name="T6" fmla="*/ 15 w 84"/>
                <a:gd name="T7" fmla="*/ 66 h 117"/>
                <a:gd name="T8" fmla="*/ 26 w 84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26" y="0"/>
                  </a:moveTo>
                  <a:cubicBezTo>
                    <a:pt x="26" y="23"/>
                    <a:pt x="38" y="62"/>
                    <a:pt x="84" y="75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27" y="99"/>
                    <a:pt x="15" y="66"/>
                  </a:cubicBezTo>
                  <a:cubicBezTo>
                    <a:pt x="0" y="27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2502" y="3019"/>
              <a:ext cx="161" cy="41"/>
            </a:xfrm>
            <a:custGeom>
              <a:avLst/>
              <a:gdLst>
                <a:gd name="T0" fmla="*/ 142 w 269"/>
                <a:gd name="T1" fmla="*/ 5 h 68"/>
                <a:gd name="T2" fmla="*/ 269 w 269"/>
                <a:gd name="T3" fmla="*/ 31 h 68"/>
                <a:gd name="T4" fmla="*/ 252 w 269"/>
                <a:gd name="T5" fmla="*/ 68 h 68"/>
                <a:gd name="T6" fmla="*/ 137 w 269"/>
                <a:gd name="T7" fmla="*/ 51 h 68"/>
                <a:gd name="T8" fmla="*/ 19 w 269"/>
                <a:gd name="T9" fmla="*/ 60 h 68"/>
                <a:gd name="T10" fmla="*/ 0 w 269"/>
                <a:gd name="T11" fmla="*/ 18 h 68"/>
                <a:gd name="T12" fmla="*/ 142 w 269"/>
                <a:gd name="T13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68">
                  <a:moveTo>
                    <a:pt x="142" y="5"/>
                  </a:moveTo>
                  <a:cubicBezTo>
                    <a:pt x="239" y="11"/>
                    <a:pt x="269" y="31"/>
                    <a:pt x="269" y="31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2" y="68"/>
                    <a:pt x="209" y="55"/>
                    <a:pt x="137" y="51"/>
                  </a:cubicBezTo>
                  <a:cubicBezTo>
                    <a:pt x="88" y="49"/>
                    <a:pt x="49" y="54"/>
                    <a:pt x="19" y="6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4" y="0"/>
                    <a:pt x="142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2547" y="3054"/>
              <a:ext cx="88" cy="22"/>
            </a:xfrm>
            <a:custGeom>
              <a:avLst/>
              <a:gdLst>
                <a:gd name="T0" fmla="*/ 0 w 148"/>
                <a:gd name="T1" fmla="*/ 25 h 37"/>
                <a:gd name="T2" fmla="*/ 34 w 148"/>
                <a:gd name="T3" fmla="*/ 9 h 37"/>
                <a:gd name="T4" fmla="*/ 60 w 148"/>
                <a:gd name="T5" fmla="*/ 0 h 37"/>
                <a:gd name="T6" fmla="*/ 107 w 148"/>
                <a:gd name="T7" fmla="*/ 4 h 37"/>
                <a:gd name="T8" fmla="*/ 148 w 148"/>
                <a:gd name="T9" fmla="*/ 10 h 37"/>
                <a:gd name="T10" fmla="*/ 104 w 148"/>
                <a:gd name="T11" fmla="*/ 22 h 37"/>
                <a:gd name="T12" fmla="*/ 68 w 148"/>
                <a:gd name="T13" fmla="*/ 37 h 37"/>
                <a:gd name="T14" fmla="*/ 0 w 148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7">
                  <a:moveTo>
                    <a:pt x="0" y="25"/>
                  </a:moveTo>
                  <a:cubicBezTo>
                    <a:pt x="0" y="25"/>
                    <a:pt x="19" y="16"/>
                    <a:pt x="34" y="9"/>
                  </a:cubicBezTo>
                  <a:cubicBezTo>
                    <a:pt x="48" y="3"/>
                    <a:pt x="60" y="0"/>
                    <a:pt x="60" y="0"/>
                  </a:cubicBezTo>
                  <a:cubicBezTo>
                    <a:pt x="75" y="1"/>
                    <a:pt x="91" y="2"/>
                    <a:pt x="107" y="4"/>
                  </a:cubicBezTo>
                  <a:cubicBezTo>
                    <a:pt x="130" y="6"/>
                    <a:pt x="148" y="10"/>
                    <a:pt x="148" y="10"/>
                  </a:cubicBezTo>
                  <a:cubicBezTo>
                    <a:pt x="148" y="10"/>
                    <a:pt x="128" y="14"/>
                    <a:pt x="104" y="22"/>
                  </a:cubicBezTo>
                  <a:cubicBezTo>
                    <a:pt x="79" y="31"/>
                    <a:pt x="68" y="37"/>
                    <a:pt x="68" y="37"/>
                  </a:cubicBezTo>
                  <a:cubicBezTo>
                    <a:pt x="68" y="37"/>
                    <a:pt x="35" y="29"/>
                    <a:pt x="0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538" y="3073"/>
              <a:ext cx="96" cy="43"/>
            </a:xfrm>
            <a:custGeom>
              <a:avLst/>
              <a:gdLst>
                <a:gd name="T0" fmla="*/ 4 w 161"/>
                <a:gd name="T1" fmla="*/ 0 h 70"/>
                <a:gd name="T2" fmla="*/ 94 w 161"/>
                <a:gd name="T3" fmla="*/ 15 h 70"/>
                <a:gd name="T4" fmla="*/ 161 w 161"/>
                <a:gd name="T5" fmla="*/ 36 h 70"/>
                <a:gd name="T6" fmla="*/ 145 w 161"/>
                <a:gd name="T7" fmla="*/ 70 h 70"/>
                <a:gd name="T8" fmla="*/ 78 w 161"/>
                <a:gd name="T9" fmla="*/ 50 h 70"/>
                <a:gd name="T10" fmla="*/ 0 w 161"/>
                <a:gd name="T11" fmla="*/ 38 h 70"/>
                <a:gd name="T12" fmla="*/ 4 w 161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70">
                  <a:moveTo>
                    <a:pt x="4" y="0"/>
                  </a:moveTo>
                  <a:cubicBezTo>
                    <a:pt x="4" y="0"/>
                    <a:pt x="45" y="2"/>
                    <a:pt x="94" y="15"/>
                  </a:cubicBezTo>
                  <a:cubicBezTo>
                    <a:pt x="136" y="26"/>
                    <a:pt x="161" y="36"/>
                    <a:pt x="161" y="36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28" y="62"/>
                    <a:pt x="78" y="50"/>
                  </a:cubicBezTo>
                  <a:cubicBezTo>
                    <a:pt x="40" y="40"/>
                    <a:pt x="0" y="38"/>
                    <a:pt x="0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573" y="3109"/>
              <a:ext cx="48" cy="36"/>
            </a:xfrm>
            <a:custGeom>
              <a:avLst/>
              <a:gdLst>
                <a:gd name="T0" fmla="*/ 9 w 80"/>
                <a:gd name="T1" fmla="*/ 60 h 60"/>
                <a:gd name="T2" fmla="*/ 1 w 80"/>
                <a:gd name="T3" fmla="*/ 37 h 60"/>
                <a:gd name="T4" fmla="*/ 2 w 80"/>
                <a:gd name="T5" fmla="*/ 19 h 60"/>
                <a:gd name="T6" fmla="*/ 14 w 80"/>
                <a:gd name="T7" fmla="*/ 8 h 60"/>
                <a:gd name="T8" fmla="*/ 26 w 80"/>
                <a:gd name="T9" fmla="*/ 0 h 60"/>
                <a:gd name="T10" fmla="*/ 52 w 80"/>
                <a:gd name="T11" fmla="*/ 7 h 60"/>
                <a:gd name="T12" fmla="*/ 80 w 80"/>
                <a:gd name="T13" fmla="*/ 17 h 60"/>
                <a:gd name="T14" fmla="*/ 36 w 80"/>
                <a:gd name="T15" fmla="*/ 34 h 60"/>
                <a:gd name="T16" fmla="*/ 9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9" y="60"/>
                  </a:moveTo>
                  <a:cubicBezTo>
                    <a:pt x="9" y="60"/>
                    <a:pt x="3" y="50"/>
                    <a:pt x="1" y="37"/>
                  </a:cubicBezTo>
                  <a:cubicBezTo>
                    <a:pt x="0" y="26"/>
                    <a:pt x="2" y="19"/>
                    <a:pt x="2" y="19"/>
                  </a:cubicBezTo>
                  <a:cubicBezTo>
                    <a:pt x="2" y="19"/>
                    <a:pt x="6" y="14"/>
                    <a:pt x="14" y="8"/>
                  </a:cubicBezTo>
                  <a:cubicBezTo>
                    <a:pt x="22" y="3"/>
                    <a:pt x="26" y="0"/>
                    <a:pt x="26" y="0"/>
                  </a:cubicBezTo>
                  <a:cubicBezTo>
                    <a:pt x="26" y="0"/>
                    <a:pt x="40" y="4"/>
                    <a:pt x="52" y="7"/>
                  </a:cubicBezTo>
                  <a:cubicBezTo>
                    <a:pt x="62" y="10"/>
                    <a:pt x="80" y="17"/>
                    <a:pt x="80" y="17"/>
                  </a:cubicBezTo>
                  <a:cubicBezTo>
                    <a:pt x="80" y="17"/>
                    <a:pt x="58" y="21"/>
                    <a:pt x="36" y="34"/>
                  </a:cubicBezTo>
                  <a:cubicBezTo>
                    <a:pt x="15" y="47"/>
                    <a:pt x="9" y="60"/>
                    <a:pt x="9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77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2743200"/>
            <a:ext cx="9144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973513" y="4795838"/>
            <a:ext cx="1200150" cy="277812"/>
            <a:chOff x="2503" y="3021"/>
            <a:chExt cx="756" cy="17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3" y="3021"/>
              <a:ext cx="7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69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5 w 16"/>
                <a:gd name="T7" fmla="*/ 18 h 22"/>
                <a:gd name="T8" fmla="*/ 5 w 16"/>
                <a:gd name="T9" fmla="*/ 0 h 22"/>
                <a:gd name="T10" fmla="*/ 0 w 16"/>
                <a:gd name="T11" fmla="*/ 0 h 22"/>
                <a:gd name="T12" fmla="*/ 0 w 1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5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1" y="3174"/>
              <a:ext cx="4" cy="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74" y="3174"/>
              <a:ext cx="18" cy="23"/>
            </a:xfrm>
            <a:custGeom>
              <a:avLst/>
              <a:gdLst>
                <a:gd name="T0" fmla="*/ 21 w 29"/>
                <a:gd name="T1" fmla="*/ 37 h 38"/>
                <a:gd name="T2" fmla="*/ 25 w 29"/>
                <a:gd name="T3" fmla="*/ 35 h 38"/>
                <a:gd name="T4" fmla="*/ 28 w 29"/>
                <a:gd name="T5" fmla="*/ 31 h 38"/>
                <a:gd name="T6" fmla="*/ 29 w 29"/>
                <a:gd name="T7" fmla="*/ 27 h 38"/>
                <a:gd name="T8" fmla="*/ 29 w 29"/>
                <a:gd name="T9" fmla="*/ 27 h 38"/>
                <a:gd name="T10" fmla="*/ 28 w 29"/>
                <a:gd name="T11" fmla="*/ 23 h 38"/>
                <a:gd name="T12" fmla="*/ 26 w 29"/>
                <a:gd name="T13" fmla="*/ 20 h 38"/>
                <a:gd name="T14" fmla="*/ 22 w 29"/>
                <a:gd name="T15" fmla="*/ 17 h 38"/>
                <a:gd name="T16" fmla="*/ 17 w 29"/>
                <a:gd name="T17" fmla="*/ 16 h 38"/>
                <a:gd name="T18" fmla="*/ 13 w 29"/>
                <a:gd name="T19" fmla="*/ 15 h 38"/>
                <a:gd name="T20" fmla="*/ 10 w 29"/>
                <a:gd name="T21" fmla="*/ 13 h 38"/>
                <a:gd name="T22" fmla="*/ 8 w 29"/>
                <a:gd name="T23" fmla="*/ 12 h 38"/>
                <a:gd name="T24" fmla="*/ 8 w 29"/>
                <a:gd name="T25" fmla="*/ 10 h 38"/>
                <a:gd name="T26" fmla="*/ 8 w 29"/>
                <a:gd name="T27" fmla="*/ 10 h 38"/>
                <a:gd name="T28" fmla="*/ 10 w 29"/>
                <a:gd name="T29" fmla="*/ 7 h 38"/>
                <a:gd name="T30" fmla="*/ 14 w 29"/>
                <a:gd name="T31" fmla="*/ 5 h 38"/>
                <a:gd name="T32" fmla="*/ 19 w 29"/>
                <a:gd name="T33" fmla="*/ 6 h 38"/>
                <a:gd name="T34" fmla="*/ 24 w 29"/>
                <a:gd name="T35" fmla="*/ 9 h 38"/>
                <a:gd name="T36" fmla="*/ 28 w 29"/>
                <a:gd name="T37" fmla="*/ 4 h 38"/>
                <a:gd name="T38" fmla="*/ 22 w 29"/>
                <a:gd name="T39" fmla="*/ 1 h 38"/>
                <a:gd name="T40" fmla="*/ 14 w 29"/>
                <a:gd name="T41" fmla="*/ 0 h 38"/>
                <a:gd name="T42" fmla="*/ 9 w 29"/>
                <a:gd name="T43" fmla="*/ 0 h 38"/>
                <a:gd name="T44" fmla="*/ 5 w 29"/>
                <a:gd name="T45" fmla="*/ 3 h 38"/>
                <a:gd name="T46" fmla="*/ 3 w 29"/>
                <a:gd name="T47" fmla="*/ 6 h 38"/>
                <a:gd name="T48" fmla="*/ 2 w 29"/>
                <a:gd name="T49" fmla="*/ 10 h 38"/>
                <a:gd name="T50" fmla="*/ 2 w 29"/>
                <a:gd name="T51" fmla="*/ 11 h 38"/>
                <a:gd name="T52" fmla="*/ 2 w 29"/>
                <a:gd name="T53" fmla="*/ 15 h 38"/>
                <a:gd name="T54" fmla="*/ 5 w 29"/>
                <a:gd name="T55" fmla="*/ 18 h 38"/>
                <a:gd name="T56" fmla="*/ 9 w 29"/>
                <a:gd name="T57" fmla="*/ 20 h 38"/>
                <a:gd name="T58" fmla="*/ 14 w 29"/>
                <a:gd name="T59" fmla="*/ 22 h 38"/>
                <a:gd name="T60" fmla="*/ 18 w 29"/>
                <a:gd name="T61" fmla="*/ 23 h 38"/>
                <a:gd name="T62" fmla="*/ 21 w 29"/>
                <a:gd name="T63" fmla="*/ 24 h 38"/>
                <a:gd name="T64" fmla="*/ 22 w 29"/>
                <a:gd name="T65" fmla="*/ 25 h 38"/>
                <a:gd name="T66" fmla="*/ 22 w 29"/>
                <a:gd name="T67" fmla="*/ 27 h 38"/>
                <a:gd name="T68" fmla="*/ 22 w 29"/>
                <a:gd name="T69" fmla="*/ 27 h 38"/>
                <a:gd name="T70" fmla="*/ 20 w 29"/>
                <a:gd name="T71" fmla="*/ 31 h 38"/>
                <a:gd name="T72" fmla="*/ 16 w 29"/>
                <a:gd name="T73" fmla="*/ 32 h 38"/>
                <a:gd name="T74" fmla="*/ 9 w 29"/>
                <a:gd name="T75" fmla="*/ 31 h 38"/>
                <a:gd name="T76" fmla="*/ 4 w 29"/>
                <a:gd name="T77" fmla="*/ 27 h 38"/>
                <a:gd name="T78" fmla="*/ 0 w 29"/>
                <a:gd name="T79" fmla="*/ 32 h 38"/>
                <a:gd name="T80" fmla="*/ 7 w 29"/>
                <a:gd name="T81" fmla="*/ 36 h 38"/>
                <a:gd name="T82" fmla="*/ 16 w 29"/>
                <a:gd name="T83" fmla="*/ 38 h 38"/>
                <a:gd name="T84" fmla="*/ 21 w 29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8">
                  <a:moveTo>
                    <a:pt x="21" y="37"/>
                  </a:moveTo>
                  <a:cubicBezTo>
                    <a:pt x="22" y="36"/>
                    <a:pt x="24" y="36"/>
                    <a:pt x="25" y="35"/>
                  </a:cubicBezTo>
                  <a:cubicBezTo>
                    <a:pt x="26" y="34"/>
                    <a:pt x="27" y="33"/>
                    <a:pt x="28" y="31"/>
                  </a:cubicBezTo>
                  <a:cubicBezTo>
                    <a:pt x="28" y="30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5"/>
                    <a:pt x="28" y="24"/>
                    <a:pt x="28" y="23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5" y="19"/>
                    <a:pt x="23" y="18"/>
                    <a:pt x="22" y="17"/>
                  </a:cubicBezTo>
                  <a:cubicBezTo>
                    <a:pt x="21" y="17"/>
                    <a:pt x="19" y="16"/>
                    <a:pt x="17" y="16"/>
                  </a:cubicBezTo>
                  <a:cubicBezTo>
                    <a:pt x="15" y="15"/>
                    <a:pt x="14" y="15"/>
                    <a:pt x="13" y="15"/>
                  </a:cubicBezTo>
                  <a:cubicBezTo>
                    <a:pt x="11" y="14"/>
                    <a:pt x="10" y="14"/>
                    <a:pt x="10" y="13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1" y="6"/>
                    <a:pt x="12" y="5"/>
                    <a:pt x="14" y="5"/>
                  </a:cubicBezTo>
                  <a:cubicBezTo>
                    <a:pt x="16" y="5"/>
                    <a:pt x="17" y="6"/>
                    <a:pt x="19" y="6"/>
                  </a:cubicBezTo>
                  <a:cubicBezTo>
                    <a:pt x="21" y="7"/>
                    <a:pt x="22" y="8"/>
                    <a:pt x="24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"/>
                    <a:pt x="6" y="2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4"/>
                    <a:pt x="2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9"/>
                    <a:pt x="7" y="19"/>
                    <a:pt x="9" y="20"/>
                  </a:cubicBezTo>
                  <a:cubicBezTo>
                    <a:pt x="10" y="21"/>
                    <a:pt x="12" y="21"/>
                    <a:pt x="14" y="22"/>
                  </a:cubicBezTo>
                  <a:cubicBezTo>
                    <a:pt x="16" y="22"/>
                    <a:pt x="17" y="22"/>
                    <a:pt x="18" y="23"/>
                  </a:cubicBezTo>
                  <a:cubicBezTo>
                    <a:pt x="19" y="23"/>
                    <a:pt x="20" y="24"/>
                    <a:pt x="21" y="24"/>
                  </a:cubicBezTo>
                  <a:cubicBezTo>
                    <a:pt x="21" y="24"/>
                    <a:pt x="22" y="25"/>
                    <a:pt x="22" y="25"/>
                  </a:cubicBezTo>
                  <a:cubicBezTo>
                    <a:pt x="22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9"/>
                    <a:pt x="22" y="30"/>
                    <a:pt x="20" y="31"/>
                  </a:cubicBezTo>
                  <a:cubicBezTo>
                    <a:pt x="19" y="32"/>
                    <a:pt x="18" y="32"/>
                    <a:pt x="16" y="32"/>
                  </a:cubicBezTo>
                  <a:cubicBezTo>
                    <a:pt x="13" y="32"/>
                    <a:pt x="11" y="32"/>
                    <a:pt x="9" y="31"/>
                  </a:cubicBezTo>
                  <a:cubicBezTo>
                    <a:pt x="8" y="30"/>
                    <a:pt x="6" y="29"/>
                    <a:pt x="4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5" y="35"/>
                    <a:pt x="7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7" y="38"/>
                    <a:pt x="19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818" y="3174"/>
              <a:ext cx="18" cy="22"/>
            </a:xfrm>
            <a:custGeom>
              <a:avLst/>
              <a:gdLst>
                <a:gd name="T0" fmla="*/ 8 w 18"/>
                <a:gd name="T1" fmla="*/ 22 h 22"/>
                <a:gd name="T2" fmla="*/ 12 w 18"/>
                <a:gd name="T3" fmla="*/ 22 h 22"/>
                <a:gd name="T4" fmla="*/ 12 w 18"/>
                <a:gd name="T5" fmla="*/ 3 h 22"/>
                <a:gd name="T6" fmla="*/ 18 w 18"/>
                <a:gd name="T7" fmla="*/ 3 h 22"/>
                <a:gd name="T8" fmla="*/ 18 w 18"/>
                <a:gd name="T9" fmla="*/ 0 h 22"/>
                <a:gd name="T10" fmla="*/ 0 w 18"/>
                <a:gd name="T11" fmla="*/ 0 h 22"/>
                <a:gd name="T12" fmla="*/ 0 w 18"/>
                <a:gd name="T13" fmla="*/ 3 h 22"/>
                <a:gd name="T14" fmla="*/ 8 w 18"/>
                <a:gd name="T15" fmla="*/ 3 h 22"/>
                <a:gd name="T16" fmla="*/ 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8" y="22"/>
                  </a:moveTo>
                  <a:lnTo>
                    <a:pt x="12" y="22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86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3 w 16"/>
                <a:gd name="T7" fmla="*/ 18 h 22"/>
                <a:gd name="T8" fmla="*/ 3 w 16"/>
                <a:gd name="T9" fmla="*/ 12 h 22"/>
                <a:gd name="T10" fmla="*/ 15 w 16"/>
                <a:gd name="T11" fmla="*/ 12 h 22"/>
                <a:gd name="T12" fmla="*/ 15 w 16"/>
                <a:gd name="T13" fmla="*/ 9 h 22"/>
                <a:gd name="T14" fmla="*/ 3 w 16"/>
                <a:gd name="T15" fmla="*/ 9 h 22"/>
                <a:gd name="T16" fmla="*/ 3 w 16"/>
                <a:gd name="T17" fmla="*/ 3 h 22"/>
                <a:gd name="T18" fmla="*/ 16 w 16"/>
                <a:gd name="T19" fmla="*/ 3 h 22"/>
                <a:gd name="T20" fmla="*/ 16 w 16"/>
                <a:gd name="T21" fmla="*/ 0 h 22"/>
                <a:gd name="T22" fmla="*/ 0 w 16"/>
                <a:gd name="T23" fmla="*/ 0 h 22"/>
                <a:gd name="T24" fmla="*/ 0 w 1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3" y="18"/>
                  </a:lnTo>
                  <a:lnTo>
                    <a:pt x="3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3" y="9"/>
                  </a:lnTo>
                  <a:lnTo>
                    <a:pt x="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11" y="3174"/>
              <a:ext cx="20" cy="22"/>
            </a:xfrm>
            <a:custGeom>
              <a:avLst/>
              <a:gdLst>
                <a:gd name="T0" fmla="*/ 0 w 20"/>
                <a:gd name="T1" fmla="*/ 22 h 22"/>
                <a:gd name="T2" fmla="*/ 4 w 20"/>
                <a:gd name="T3" fmla="*/ 22 h 22"/>
                <a:gd name="T4" fmla="*/ 4 w 20"/>
                <a:gd name="T5" fmla="*/ 6 h 22"/>
                <a:gd name="T6" fmla="*/ 16 w 20"/>
                <a:gd name="T7" fmla="*/ 22 h 22"/>
                <a:gd name="T8" fmla="*/ 20 w 20"/>
                <a:gd name="T9" fmla="*/ 22 h 22"/>
                <a:gd name="T10" fmla="*/ 20 w 20"/>
                <a:gd name="T11" fmla="*/ 0 h 22"/>
                <a:gd name="T12" fmla="*/ 16 w 20"/>
                <a:gd name="T13" fmla="*/ 0 h 22"/>
                <a:gd name="T14" fmla="*/ 16 w 20"/>
                <a:gd name="T15" fmla="*/ 15 h 22"/>
                <a:gd name="T16" fmla="*/ 4 w 20"/>
                <a:gd name="T17" fmla="*/ 0 h 22"/>
                <a:gd name="T18" fmla="*/ 0 w 20"/>
                <a:gd name="T19" fmla="*/ 0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4" y="22"/>
                  </a:lnTo>
                  <a:lnTo>
                    <a:pt x="4" y="6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2996" y="3174"/>
              <a:ext cx="18" cy="22"/>
            </a:xfrm>
            <a:custGeom>
              <a:avLst/>
              <a:gdLst>
                <a:gd name="T0" fmla="*/ 24 w 31"/>
                <a:gd name="T1" fmla="*/ 26 h 37"/>
                <a:gd name="T2" fmla="*/ 22 w 31"/>
                <a:gd name="T3" fmla="*/ 30 h 37"/>
                <a:gd name="T4" fmla="*/ 17 w 31"/>
                <a:gd name="T5" fmla="*/ 31 h 37"/>
                <a:gd name="T6" fmla="*/ 6 w 31"/>
                <a:gd name="T7" fmla="*/ 31 h 37"/>
                <a:gd name="T8" fmla="*/ 6 w 31"/>
                <a:gd name="T9" fmla="*/ 21 h 37"/>
                <a:gd name="T10" fmla="*/ 17 w 31"/>
                <a:gd name="T11" fmla="*/ 21 h 37"/>
                <a:gd name="T12" fmla="*/ 22 w 31"/>
                <a:gd name="T13" fmla="*/ 23 h 37"/>
                <a:gd name="T14" fmla="*/ 24 w 31"/>
                <a:gd name="T15" fmla="*/ 26 h 37"/>
                <a:gd name="T16" fmla="*/ 22 w 31"/>
                <a:gd name="T17" fmla="*/ 11 h 37"/>
                <a:gd name="T18" fmla="*/ 20 w 31"/>
                <a:gd name="T19" fmla="*/ 15 h 37"/>
                <a:gd name="T20" fmla="*/ 15 w 31"/>
                <a:gd name="T21" fmla="*/ 16 h 37"/>
                <a:gd name="T22" fmla="*/ 6 w 31"/>
                <a:gd name="T23" fmla="*/ 16 h 37"/>
                <a:gd name="T24" fmla="*/ 6 w 31"/>
                <a:gd name="T25" fmla="*/ 6 h 37"/>
                <a:gd name="T26" fmla="*/ 16 w 31"/>
                <a:gd name="T27" fmla="*/ 6 h 37"/>
                <a:gd name="T28" fmla="*/ 20 w 31"/>
                <a:gd name="T29" fmla="*/ 7 h 37"/>
                <a:gd name="T30" fmla="*/ 22 w 31"/>
                <a:gd name="T31" fmla="*/ 11 h 37"/>
                <a:gd name="T32" fmla="*/ 0 w 31"/>
                <a:gd name="T33" fmla="*/ 37 h 37"/>
                <a:gd name="T34" fmla="*/ 17 w 31"/>
                <a:gd name="T35" fmla="*/ 37 h 37"/>
                <a:gd name="T36" fmla="*/ 23 w 31"/>
                <a:gd name="T37" fmla="*/ 37 h 37"/>
                <a:gd name="T38" fmla="*/ 27 w 31"/>
                <a:gd name="T39" fmla="*/ 35 h 37"/>
                <a:gd name="T40" fmla="*/ 30 w 31"/>
                <a:gd name="T41" fmla="*/ 31 h 37"/>
                <a:gd name="T42" fmla="*/ 31 w 31"/>
                <a:gd name="T43" fmla="*/ 27 h 37"/>
                <a:gd name="T44" fmla="*/ 31 w 31"/>
                <a:gd name="T45" fmla="*/ 27 h 37"/>
                <a:gd name="T46" fmla="*/ 30 w 31"/>
                <a:gd name="T47" fmla="*/ 24 h 37"/>
                <a:gd name="T48" fmla="*/ 29 w 31"/>
                <a:gd name="T49" fmla="*/ 21 h 37"/>
                <a:gd name="T50" fmla="*/ 26 w 31"/>
                <a:gd name="T51" fmla="*/ 19 h 37"/>
                <a:gd name="T52" fmla="*/ 23 w 31"/>
                <a:gd name="T53" fmla="*/ 18 h 37"/>
                <a:gd name="T54" fmla="*/ 25 w 31"/>
                <a:gd name="T55" fmla="*/ 17 h 37"/>
                <a:gd name="T56" fmla="*/ 27 w 31"/>
                <a:gd name="T57" fmla="*/ 15 h 37"/>
                <a:gd name="T58" fmla="*/ 28 w 31"/>
                <a:gd name="T59" fmla="*/ 13 h 37"/>
                <a:gd name="T60" fmla="*/ 29 w 31"/>
                <a:gd name="T61" fmla="*/ 10 h 37"/>
                <a:gd name="T62" fmla="*/ 29 w 31"/>
                <a:gd name="T63" fmla="*/ 10 h 37"/>
                <a:gd name="T64" fmla="*/ 26 w 31"/>
                <a:gd name="T65" fmla="*/ 3 h 37"/>
                <a:gd name="T66" fmla="*/ 17 w 31"/>
                <a:gd name="T67" fmla="*/ 0 h 37"/>
                <a:gd name="T68" fmla="*/ 0 w 31"/>
                <a:gd name="T69" fmla="*/ 0 h 37"/>
                <a:gd name="T70" fmla="*/ 0 w 31"/>
                <a:gd name="T7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37">
                  <a:moveTo>
                    <a:pt x="24" y="26"/>
                  </a:moveTo>
                  <a:cubicBezTo>
                    <a:pt x="24" y="28"/>
                    <a:pt x="24" y="29"/>
                    <a:pt x="22" y="30"/>
                  </a:cubicBezTo>
                  <a:cubicBezTo>
                    <a:pt x="21" y="31"/>
                    <a:pt x="19" y="31"/>
                    <a:pt x="1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2"/>
                    <a:pt x="22" y="23"/>
                  </a:cubicBezTo>
                  <a:cubicBezTo>
                    <a:pt x="24" y="23"/>
                    <a:pt x="24" y="25"/>
                    <a:pt x="24" y="26"/>
                  </a:cubicBezTo>
                  <a:close/>
                  <a:moveTo>
                    <a:pt x="22" y="11"/>
                  </a:moveTo>
                  <a:cubicBezTo>
                    <a:pt x="22" y="12"/>
                    <a:pt x="22" y="14"/>
                    <a:pt x="20" y="15"/>
                  </a:cubicBezTo>
                  <a:cubicBezTo>
                    <a:pt x="19" y="15"/>
                    <a:pt x="17" y="16"/>
                    <a:pt x="1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6"/>
                    <a:pt x="20" y="7"/>
                  </a:cubicBezTo>
                  <a:cubicBezTo>
                    <a:pt x="22" y="8"/>
                    <a:pt x="22" y="9"/>
                    <a:pt x="22" y="11"/>
                  </a:cubicBezTo>
                  <a:close/>
                  <a:moveTo>
                    <a:pt x="0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9" y="37"/>
                    <a:pt x="21" y="37"/>
                    <a:pt x="23" y="37"/>
                  </a:cubicBezTo>
                  <a:cubicBezTo>
                    <a:pt x="24" y="36"/>
                    <a:pt x="26" y="35"/>
                    <a:pt x="27" y="35"/>
                  </a:cubicBezTo>
                  <a:cubicBezTo>
                    <a:pt x="28" y="34"/>
                    <a:pt x="29" y="33"/>
                    <a:pt x="30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5"/>
                    <a:pt x="30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20"/>
                    <a:pt x="26" y="19"/>
                  </a:cubicBezTo>
                  <a:cubicBezTo>
                    <a:pt x="25" y="19"/>
                    <a:pt x="24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7"/>
                    <a:pt x="28" y="5"/>
                    <a:pt x="26" y="3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43" y="3174"/>
              <a:ext cx="17" cy="22"/>
            </a:xfrm>
            <a:custGeom>
              <a:avLst/>
              <a:gdLst>
                <a:gd name="T0" fmla="*/ 0 w 17"/>
                <a:gd name="T1" fmla="*/ 22 h 22"/>
                <a:gd name="T2" fmla="*/ 17 w 17"/>
                <a:gd name="T3" fmla="*/ 22 h 22"/>
                <a:gd name="T4" fmla="*/ 17 w 17"/>
                <a:gd name="T5" fmla="*/ 18 h 22"/>
                <a:gd name="T6" fmla="*/ 4 w 17"/>
                <a:gd name="T7" fmla="*/ 18 h 22"/>
                <a:gd name="T8" fmla="*/ 4 w 17"/>
                <a:gd name="T9" fmla="*/ 12 h 22"/>
                <a:gd name="T10" fmla="*/ 15 w 17"/>
                <a:gd name="T11" fmla="*/ 12 h 22"/>
                <a:gd name="T12" fmla="*/ 15 w 17"/>
                <a:gd name="T13" fmla="*/ 9 h 22"/>
                <a:gd name="T14" fmla="*/ 4 w 17"/>
                <a:gd name="T15" fmla="*/ 9 h 22"/>
                <a:gd name="T16" fmla="*/ 4 w 17"/>
                <a:gd name="T17" fmla="*/ 3 h 22"/>
                <a:gd name="T18" fmla="*/ 17 w 17"/>
                <a:gd name="T19" fmla="*/ 3 h 22"/>
                <a:gd name="T20" fmla="*/ 17 w 17"/>
                <a:gd name="T21" fmla="*/ 0 h 22"/>
                <a:gd name="T22" fmla="*/ 0 w 17"/>
                <a:gd name="T23" fmla="*/ 0 h 22"/>
                <a:gd name="T24" fmla="*/ 0 w 1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17" y="22"/>
                  </a:lnTo>
                  <a:lnTo>
                    <a:pt x="17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4" y="9"/>
                  </a:lnTo>
                  <a:lnTo>
                    <a:pt x="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087" y="3174"/>
              <a:ext cx="21" cy="22"/>
            </a:xfrm>
            <a:custGeom>
              <a:avLst/>
              <a:gdLst>
                <a:gd name="T0" fmla="*/ 9 w 21"/>
                <a:gd name="T1" fmla="*/ 22 h 22"/>
                <a:gd name="T2" fmla="*/ 13 w 21"/>
                <a:gd name="T3" fmla="*/ 22 h 22"/>
                <a:gd name="T4" fmla="*/ 13 w 21"/>
                <a:gd name="T5" fmla="*/ 13 h 22"/>
                <a:gd name="T6" fmla="*/ 21 w 21"/>
                <a:gd name="T7" fmla="*/ 0 h 22"/>
                <a:gd name="T8" fmla="*/ 17 w 21"/>
                <a:gd name="T9" fmla="*/ 0 h 22"/>
                <a:gd name="T10" fmla="*/ 11 w 21"/>
                <a:gd name="T11" fmla="*/ 10 h 22"/>
                <a:gd name="T12" fmla="*/ 4 w 21"/>
                <a:gd name="T13" fmla="*/ 0 h 22"/>
                <a:gd name="T14" fmla="*/ 0 w 21"/>
                <a:gd name="T15" fmla="*/ 0 h 22"/>
                <a:gd name="T16" fmla="*/ 9 w 21"/>
                <a:gd name="T17" fmla="*/ 14 h 22"/>
                <a:gd name="T18" fmla="*/ 9 w 2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13" y="22"/>
                  </a:lnTo>
                  <a:lnTo>
                    <a:pt x="13" y="13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134" y="3174"/>
              <a:ext cx="23" cy="23"/>
            </a:xfrm>
            <a:custGeom>
              <a:avLst/>
              <a:gdLst>
                <a:gd name="T0" fmla="*/ 14 w 38"/>
                <a:gd name="T1" fmla="*/ 31 h 38"/>
                <a:gd name="T2" fmla="*/ 10 w 38"/>
                <a:gd name="T3" fmla="*/ 28 h 38"/>
                <a:gd name="T4" fmla="*/ 7 w 38"/>
                <a:gd name="T5" fmla="*/ 24 h 38"/>
                <a:gd name="T6" fmla="*/ 7 w 38"/>
                <a:gd name="T7" fmla="*/ 19 h 38"/>
                <a:gd name="T8" fmla="*/ 7 w 38"/>
                <a:gd name="T9" fmla="*/ 19 h 38"/>
                <a:gd name="T10" fmla="*/ 7 w 38"/>
                <a:gd name="T11" fmla="*/ 13 h 38"/>
                <a:gd name="T12" fmla="*/ 10 w 38"/>
                <a:gd name="T13" fmla="*/ 9 h 38"/>
                <a:gd name="T14" fmla="*/ 14 w 38"/>
                <a:gd name="T15" fmla="*/ 7 h 38"/>
                <a:gd name="T16" fmla="*/ 19 w 38"/>
                <a:gd name="T17" fmla="*/ 5 h 38"/>
                <a:gd name="T18" fmla="*/ 24 w 38"/>
                <a:gd name="T19" fmla="*/ 7 h 38"/>
                <a:gd name="T20" fmla="*/ 28 w 38"/>
                <a:gd name="T21" fmla="*/ 9 h 38"/>
                <a:gd name="T22" fmla="*/ 31 w 38"/>
                <a:gd name="T23" fmla="*/ 14 h 38"/>
                <a:gd name="T24" fmla="*/ 32 w 38"/>
                <a:gd name="T25" fmla="*/ 19 h 38"/>
                <a:gd name="T26" fmla="*/ 32 w 38"/>
                <a:gd name="T27" fmla="*/ 19 h 38"/>
                <a:gd name="T28" fmla="*/ 31 w 38"/>
                <a:gd name="T29" fmla="*/ 24 h 38"/>
                <a:gd name="T30" fmla="*/ 28 w 38"/>
                <a:gd name="T31" fmla="*/ 28 h 38"/>
                <a:gd name="T32" fmla="*/ 24 w 38"/>
                <a:gd name="T33" fmla="*/ 31 h 38"/>
                <a:gd name="T34" fmla="*/ 19 w 38"/>
                <a:gd name="T35" fmla="*/ 32 h 38"/>
                <a:gd name="T36" fmla="*/ 14 w 38"/>
                <a:gd name="T37" fmla="*/ 31 h 38"/>
                <a:gd name="T38" fmla="*/ 27 w 38"/>
                <a:gd name="T39" fmla="*/ 36 h 38"/>
                <a:gd name="T40" fmla="*/ 33 w 38"/>
                <a:gd name="T41" fmla="*/ 32 h 38"/>
                <a:gd name="T42" fmla="*/ 37 w 38"/>
                <a:gd name="T43" fmla="*/ 26 h 38"/>
                <a:gd name="T44" fmla="*/ 38 w 38"/>
                <a:gd name="T45" fmla="*/ 19 h 38"/>
                <a:gd name="T46" fmla="*/ 38 w 38"/>
                <a:gd name="T47" fmla="*/ 19 h 38"/>
                <a:gd name="T48" fmla="*/ 37 w 38"/>
                <a:gd name="T49" fmla="*/ 11 h 38"/>
                <a:gd name="T50" fmla="*/ 33 w 38"/>
                <a:gd name="T51" fmla="*/ 5 h 38"/>
                <a:gd name="T52" fmla="*/ 27 w 38"/>
                <a:gd name="T53" fmla="*/ 1 h 38"/>
                <a:gd name="T54" fmla="*/ 19 w 38"/>
                <a:gd name="T55" fmla="*/ 0 h 38"/>
                <a:gd name="T56" fmla="*/ 11 w 38"/>
                <a:gd name="T57" fmla="*/ 1 h 38"/>
                <a:gd name="T58" fmla="*/ 5 w 38"/>
                <a:gd name="T59" fmla="*/ 5 h 38"/>
                <a:gd name="T60" fmla="*/ 1 w 38"/>
                <a:gd name="T61" fmla="*/ 11 h 38"/>
                <a:gd name="T62" fmla="*/ 0 w 38"/>
                <a:gd name="T63" fmla="*/ 19 h 38"/>
                <a:gd name="T64" fmla="*/ 0 w 38"/>
                <a:gd name="T65" fmla="*/ 19 h 38"/>
                <a:gd name="T66" fmla="*/ 1 w 38"/>
                <a:gd name="T67" fmla="*/ 26 h 38"/>
                <a:gd name="T68" fmla="*/ 5 w 38"/>
                <a:gd name="T69" fmla="*/ 32 h 38"/>
                <a:gd name="T70" fmla="*/ 11 w 38"/>
                <a:gd name="T71" fmla="*/ 36 h 38"/>
                <a:gd name="T72" fmla="*/ 19 w 38"/>
                <a:gd name="T73" fmla="*/ 38 h 38"/>
                <a:gd name="T74" fmla="*/ 27 w 38"/>
                <a:gd name="T7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4" y="31"/>
                  </a:moveTo>
                  <a:cubicBezTo>
                    <a:pt x="13" y="30"/>
                    <a:pt x="11" y="29"/>
                    <a:pt x="10" y="28"/>
                  </a:cubicBezTo>
                  <a:cubicBezTo>
                    <a:pt x="9" y="27"/>
                    <a:pt x="8" y="25"/>
                    <a:pt x="7" y="24"/>
                  </a:cubicBezTo>
                  <a:cubicBezTo>
                    <a:pt x="7" y="22"/>
                    <a:pt x="7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7"/>
                    <a:pt x="7" y="15"/>
                    <a:pt x="7" y="13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7"/>
                    <a:pt x="14" y="7"/>
                  </a:cubicBezTo>
                  <a:cubicBezTo>
                    <a:pt x="16" y="6"/>
                    <a:pt x="17" y="5"/>
                    <a:pt x="19" y="5"/>
                  </a:cubicBezTo>
                  <a:cubicBezTo>
                    <a:pt x="21" y="5"/>
                    <a:pt x="23" y="6"/>
                    <a:pt x="24" y="7"/>
                  </a:cubicBezTo>
                  <a:cubicBezTo>
                    <a:pt x="26" y="7"/>
                    <a:pt x="27" y="8"/>
                    <a:pt x="28" y="9"/>
                  </a:cubicBezTo>
                  <a:cubicBezTo>
                    <a:pt x="29" y="11"/>
                    <a:pt x="30" y="12"/>
                    <a:pt x="31" y="14"/>
                  </a:cubicBezTo>
                  <a:cubicBezTo>
                    <a:pt x="31" y="15"/>
                    <a:pt x="32" y="17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21"/>
                    <a:pt x="31" y="22"/>
                    <a:pt x="31" y="24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29"/>
                    <a:pt x="26" y="30"/>
                    <a:pt x="24" y="31"/>
                  </a:cubicBezTo>
                  <a:cubicBezTo>
                    <a:pt x="23" y="31"/>
                    <a:pt x="21" y="32"/>
                    <a:pt x="19" y="32"/>
                  </a:cubicBezTo>
                  <a:cubicBezTo>
                    <a:pt x="17" y="32"/>
                    <a:pt x="16" y="31"/>
                    <a:pt x="14" y="31"/>
                  </a:cubicBezTo>
                  <a:close/>
                  <a:moveTo>
                    <a:pt x="27" y="36"/>
                  </a:moveTo>
                  <a:cubicBezTo>
                    <a:pt x="29" y="35"/>
                    <a:pt x="31" y="34"/>
                    <a:pt x="33" y="32"/>
                  </a:cubicBezTo>
                  <a:cubicBezTo>
                    <a:pt x="35" y="30"/>
                    <a:pt x="36" y="28"/>
                    <a:pt x="37" y="26"/>
                  </a:cubicBezTo>
                  <a:cubicBezTo>
                    <a:pt x="38" y="24"/>
                    <a:pt x="38" y="21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6"/>
                    <a:pt x="38" y="14"/>
                    <a:pt x="37" y="11"/>
                  </a:cubicBezTo>
                  <a:cubicBezTo>
                    <a:pt x="36" y="9"/>
                    <a:pt x="35" y="7"/>
                    <a:pt x="33" y="5"/>
                  </a:cubicBezTo>
                  <a:cubicBezTo>
                    <a:pt x="31" y="3"/>
                    <a:pt x="29" y="2"/>
                    <a:pt x="27" y="1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6" y="0"/>
                    <a:pt x="14" y="0"/>
                    <a:pt x="11" y="1"/>
                  </a:cubicBezTo>
                  <a:cubicBezTo>
                    <a:pt x="9" y="2"/>
                    <a:pt x="7" y="4"/>
                    <a:pt x="5" y="5"/>
                  </a:cubicBezTo>
                  <a:cubicBezTo>
                    <a:pt x="3" y="7"/>
                    <a:pt x="2" y="9"/>
                    <a:pt x="1" y="11"/>
                  </a:cubicBezTo>
                  <a:cubicBezTo>
                    <a:pt x="0" y="14"/>
                    <a:pt x="0" y="16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4"/>
                    <a:pt x="1" y="26"/>
                  </a:cubicBezTo>
                  <a:cubicBezTo>
                    <a:pt x="2" y="28"/>
                    <a:pt x="3" y="30"/>
                    <a:pt x="5" y="32"/>
                  </a:cubicBezTo>
                  <a:cubicBezTo>
                    <a:pt x="7" y="34"/>
                    <a:pt x="9" y="35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3187" y="3174"/>
              <a:ext cx="19" cy="22"/>
            </a:xfrm>
            <a:custGeom>
              <a:avLst/>
              <a:gdLst>
                <a:gd name="T0" fmla="*/ 0 w 19"/>
                <a:gd name="T1" fmla="*/ 22 h 22"/>
                <a:gd name="T2" fmla="*/ 3 w 19"/>
                <a:gd name="T3" fmla="*/ 22 h 22"/>
                <a:gd name="T4" fmla="*/ 3 w 19"/>
                <a:gd name="T5" fmla="*/ 6 h 22"/>
                <a:gd name="T6" fmla="*/ 15 w 19"/>
                <a:gd name="T7" fmla="*/ 22 h 22"/>
                <a:gd name="T8" fmla="*/ 19 w 19"/>
                <a:gd name="T9" fmla="*/ 22 h 22"/>
                <a:gd name="T10" fmla="*/ 19 w 19"/>
                <a:gd name="T11" fmla="*/ 0 h 22"/>
                <a:gd name="T12" fmla="*/ 15 w 19"/>
                <a:gd name="T13" fmla="*/ 0 h 22"/>
                <a:gd name="T14" fmla="*/ 15 w 19"/>
                <a:gd name="T15" fmla="*/ 15 h 22"/>
                <a:gd name="T16" fmla="*/ 3 w 19"/>
                <a:gd name="T17" fmla="*/ 0 h 22"/>
                <a:gd name="T18" fmla="*/ 0 w 19"/>
                <a:gd name="T19" fmla="*/ 0 h 22"/>
                <a:gd name="T20" fmla="*/ 0 w 19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3" y="22"/>
                  </a:lnTo>
                  <a:lnTo>
                    <a:pt x="3" y="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236" y="3174"/>
              <a:ext cx="20" cy="22"/>
            </a:xfrm>
            <a:custGeom>
              <a:avLst/>
              <a:gdLst>
                <a:gd name="T0" fmla="*/ 14 w 33"/>
                <a:gd name="T1" fmla="*/ 6 h 37"/>
                <a:gd name="T2" fmla="*/ 19 w 33"/>
                <a:gd name="T3" fmla="*/ 7 h 37"/>
                <a:gd name="T4" fmla="*/ 23 w 33"/>
                <a:gd name="T5" fmla="*/ 10 h 37"/>
                <a:gd name="T6" fmla="*/ 26 w 33"/>
                <a:gd name="T7" fmla="*/ 14 h 37"/>
                <a:gd name="T8" fmla="*/ 26 w 33"/>
                <a:gd name="T9" fmla="*/ 19 h 37"/>
                <a:gd name="T10" fmla="*/ 26 w 33"/>
                <a:gd name="T11" fmla="*/ 19 h 37"/>
                <a:gd name="T12" fmla="*/ 26 w 33"/>
                <a:gd name="T13" fmla="*/ 24 h 37"/>
                <a:gd name="T14" fmla="*/ 23 w 33"/>
                <a:gd name="T15" fmla="*/ 28 h 37"/>
                <a:gd name="T16" fmla="*/ 19 w 33"/>
                <a:gd name="T17" fmla="*/ 30 h 37"/>
                <a:gd name="T18" fmla="*/ 14 w 33"/>
                <a:gd name="T19" fmla="*/ 31 h 37"/>
                <a:gd name="T20" fmla="*/ 6 w 33"/>
                <a:gd name="T21" fmla="*/ 31 h 37"/>
                <a:gd name="T22" fmla="*/ 6 w 33"/>
                <a:gd name="T23" fmla="*/ 6 h 37"/>
                <a:gd name="T24" fmla="*/ 14 w 33"/>
                <a:gd name="T25" fmla="*/ 6 h 37"/>
                <a:gd name="T26" fmla="*/ 0 w 33"/>
                <a:gd name="T27" fmla="*/ 37 h 37"/>
                <a:gd name="T28" fmla="*/ 14 w 33"/>
                <a:gd name="T29" fmla="*/ 37 h 37"/>
                <a:gd name="T30" fmla="*/ 22 w 33"/>
                <a:gd name="T31" fmla="*/ 36 h 37"/>
                <a:gd name="T32" fmla="*/ 28 w 33"/>
                <a:gd name="T33" fmla="*/ 32 h 37"/>
                <a:gd name="T34" fmla="*/ 32 w 33"/>
                <a:gd name="T35" fmla="*/ 26 h 37"/>
                <a:gd name="T36" fmla="*/ 33 w 33"/>
                <a:gd name="T37" fmla="*/ 19 h 37"/>
                <a:gd name="T38" fmla="*/ 33 w 33"/>
                <a:gd name="T39" fmla="*/ 19 h 37"/>
                <a:gd name="T40" fmla="*/ 32 w 33"/>
                <a:gd name="T41" fmla="*/ 11 h 37"/>
                <a:gd name="T42" fmla="*/ 28 w 33"/>
                <a:gd name="T43" fmla="*/ 5 h 37"/>
                <a:gd name="T44" fmla="*/ 22 w 33"/>
                <a:gd name="T45" fmla="*/ 2 h 37"/>
                <a:gd name="T46" fmla="*/ 14 w 33"/>
                <a:gd name="T47" fmla="*/ 0 h 37"/>
                <a:gd name="T48" fmla="*/ 0 w 33"/>
                <a:gd name="T49" fmla="*/ 0 h 37"/>
                <a:gd name="T50" fmla="*/ 0 w 33"/>
                <a:gd name="T5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37">
                  <a:moveTo>
                    <a:pt x="14" y="6"/>
                  </a:moveTo>
                  <a:cubicBezTo>
                    <a:pt x="16" y="6"/>
                    <a:pt x="17" y="6"/>
                    <a:pt x="19" y="7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4" y="11"/>
                    <a:pt x="25" y="12"/>
                    <a:pt x="26" y="14"/>
                  </a:cubicBezTo>
                  <a:cubicBezTo>
                    <a:pt x="26" y="15"/>
                    <a:pt x="26" y="17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1"/>
                    <a:pt x="26" y="22"/>
                    <a:pt x="26" y="24"/>
                  </a:cubicBezTo>
                  <a:cubicBezTo>
                    <a:pt x="25" y="25"/>
                    <a:pt x="24" y="27"/>
                    <a:pt x="23" y="28"/>
                  </a:cubicBezTo>
                  <a:cubicBezTo>
                    <a:pt x="22" y="29"/>
                    <a:pt x="20" y="30"/>
                    <a:pt x="19" y="30"/>
                  </a:cubicBezTo>
                  <a:cubicBezTo>
                    <a:pt x="17" y="31"/>
                    <a:pt x="16" y="31"/>
                    <a:pt x="14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14" y="6"/>
                  </a:lnTo>
                  <a:close/>
                  <a:moveTo>
                    <a:pt x="0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7" y="37"/>
                    <a:pt x="19" y="37"/>
                    <a:pt x="22" y="36"/>
                  </a:cubicBezTo>
                  <a:cubicBezTo>
                    <a:pt x="24" y="35"/>
                    <a:pt x="26" y="33"/>
                    <a:pt x="28" y="32"/>
                  </a:cubicBezTo>
                  <a:cubicBezTo>
                    <a:pt x="30" y="30"/>
                    <a:pt x="31" y="28"/>
                    <a:pt x="32" y="26"/>
                  </a:cubicBezTo>
                  <a:cubicBezTo>
                    <a:pt x="33" y="24"/>
                    <a:pt x="33" y="21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3" y="14"/>
                    <a:pt x="32" y="11"/>
                  </a:cubicBezTo>
                  <a:cubicBezTo>
                    <a:pt x="31" y="9"/>
                    <a:pt x="30" y="7"/>
                    <a:pt x="28" y="5"/>
                  </a:cubicBezTo>
                  <a:cubicBezTo>
                    <a:pt x="26" y="4"/>
                    <a:pt x="24" y="3"/>
                    <a:pt x="22" y="2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3238" y="3037"/>
              <a:ext cx="21" cy="21"/>
            </a:xfrm>
            <a:custGeom>
              <a:avLst/>
              <a:gdLst>
                <a:gd name="T0" fmla="*/ 2 w 35"/>
                <a:gd name="T1" fmla="*/ 18 h 35"/>
                <a:gd name="T2" fmla="*/ 18 w 35"/>
                <a:gd name="T3" fmla="*/ 33 h 35"/>
                <a:gd name="T4" fmla="*/ 33 w 35"/>
                <a:gd name="T5" fmla="*/ 18 h 35"/>
                <a:gd name="T6" fmla="*/ 18 w 35"/>
                <a:gd name="T7" fmla="*/ 2 h 35"/>
                <a:gd name="T8" fmla="*/ 2 w 35"/>
                <a:gd name="T9" fmla="*/ 18 h 35"/>
                <a:gd name="T10" fmla="*/ 0 w 35"/>
                <a:gd name="T11" fmla="*/ 18 h 35"/>
                <a:gd name="T12" fmla="*/ 18 w 35"/>
                <a:gd name="T13" fmla="*/ 0 h 35"/>
                <a:gd name="T14" fmla="*/ 35 w 35"/>
                <a:gd name="T15" fmla="*/ 18 h 35"/>
                <a:gd name="T16" fmla="*/ 18 w 35"/>
                <a:gd name="T17" fmla="*/ 35 h 35"/>
                <a:gd name="T18" fmla="*/ 0 w 35"/>
                <a:gd name="T1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2" y="18"/>
                  </a:moveTo>
                  <a:cubicBezTo>
                    <a:pt x="2" y="26"/>
                    <a:pt x="9" y="33"/>
                    <a:pt x="18" y="33"/>
                  </a:cubicBezTo>
                  <a:cubicBezTo>
                    <a:pt x="26" y="33"/>
                    <a:pt x="33" y="26"/>
                    <a:pt x="33" y="18"/>
                  </a:cubicBezTo>
                  <a:cubicBezTo>
                    <a:pt x="33" y="9"/>
                    <a:pt x="26" y="2"/>
                    <a:pt x="18" y="2"/>
                  </a:cubicBezTo>
                  <a:cubicBezTo>
                    <a:pt x="9" y="2"/>
                    <a:pt x="2" y="9"/>
                    <a:pt x="2" y="18"/>
                  </a:cubicBezTo>
                  <a:moveTo>
                    <a:pt x="0" y="18"/>
                  </a:move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ubicBezTo>
                    <a:pt x="8" y="35"/>
                    <a:pt x="0" y="27"/>
                    <a:pt x="0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3245" y="3041"/>
              <a:ext cx="9" cy="13"/>
            </a:xfrm>
            <a:custGeom>
              <a:avLst/>
              <a:gdLst>
                <a:gd name="T0" fmla="*/ 3 w 15"/>
                <a:gd name="T1" fmla="*/ 10 h 22"/>
                <a:gd name="T2" fmla="*/ 4 w 15"/>
                <a:gd name="T3" fmla="*/ 10 h 22"/>
                <a:gd name="T4" fmla="*/ 9 w 15"/>
                <a:gd name="T5" fmla="*/ 6 h 22"/>
                <a:gd name="T6" fmla="*/ 4 w 15"/>
                <a:gd name="T7" fmla="*/ 3 h 22"/>
                <a:gd name="T8" fmla="*/ 3 w 15"/>
                <a:gd name="T9" fmla="*/ 3 h 22"/>
                <a:gd name="T10" fmla="*/ 3 w 15"/>
                <a:gd name="T11" fmla="*/ 10 h 22"/>
                <a:gd name="T12" fmla="*/ 10 w 15"/>
                <a:gd name="T13" fmla="*/ 22 h 22"/>
                <a:gd name="T14" fmla="*/ 4 w 15"/>
                <a:gd name="T15" fmla="*/ 13 h 22"/>
                <a:gd name="T16" fmla="*/ 3 w 15"/>
                <a:gd name="T17" fmla="*/ 13 h 22"/>
                <a:gd name="T18" fmla="*/ 3 w 15"/>
                <a:gd name="T19" fmla="*/ 22 h 22"/>
                <a:gd name="T20" fmla="*/ 0 w 15"/>
                <a:gd name="T21" fmla="*/ 22 h 22"/>
                <a:gd name="T22" fmla="*/ 0 w 15"/>
                <a:gd name="T23" fmla="*/ 0 h 22"/>
                <a:gd name="T24" fmla="*/ 4 w 15"/>
                <a:gd name="T25" fmla="*/ 0 h 22"/>
                <a:gd name="T26" fmla="*/ 10 w 15"/>
                <a:gd name="T27" fmla="*/ 1 h 22"/>
                <a:gd name="T28" fmla="*/ 13 w 15"/>
                <a:gd name="T29" fmla="*/ 6 h 22"/>
                <a:gd name="T30" fmla="*/ 11 w 15"/>
                <a:gd name="T31" fmla="*/ 10 h 22"/>
                <a:gd name="T32" fmla="*/ 8 w 15"/>
                <a:gd name="T33" fmla="*/ 12 h 22"/>
                <a:gd name="T34" fmla="*/ 15 w 15"/>
                <a:gd name="T35" fmla="*/ 22 h 22"/>
                <a:gd name="T36" fmla="*/ 10 w 15"/>
                <a:gd name="T3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22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9" y="9"/>
                    <a:pt x="9" y="6"/>
                  </a:cubicBezTo>
                  <a:cubicBezTo>
                    <a:pt x="9" y="4"/>
                    <a:pt x="8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0"/>
                  </a:lnTo>
                  <a:close/>
                  <a:moveTo>
                    <a:pt x="10" y="2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2696" y="3037"/>
              <a:ext cx="87" cy="113"/>
            </a:xfrm>
            <a:custGeom>
              <a:avLst/>
              <a:gdLst>
                <a:gd name="T0" fmla="*/ 87 w 87"/>
                <a:gd name="T1" fmla="*/ 22 h 113"/>
                <a:gd name="T2" fmla="*/ 21 w 87"/>
                <a:gd name="T3" fmla="*/ 22 h 113"/>
                <a:gd name="T4" fmla="*/ 21 w 87"/>
                <a:gd name="T5" fmla="*/ 42 h 113"/>
                <a:gd name="T6" fmla="*/ 65 w 87"/>
                <a:gd name="T7" fmla="*/ 42 h 113"/>
                <a:gd name="T8" fmla="*/ 65 w 87"/>
                <a:gd name="T9" fmla="*/ 64 h 113"/>
                <a:gd name="T10" fmla="*/ 21 w 87"/>
                <a:gd name="T11" fmla="*/ 64 h 113"/>
                <a:gd name="T12" fmla="*/ 21 w 87"/>
                <a:gd name="T13" fmla="*/ 113 h 113"/>
                <a:gd name="T14" fmla="*/ 0 w 87"/>
                <a:gd name="T15" fmla="*/ 113 h 113"/>
                <a:gd name="T16" fmla="*/ 0 w 87"/>
                <a:gd name="T17" fmla="*/ 0 h 113"/>
                <a:gd name="T18" fmla="*/ 87 w 87"/>
                <a:gd name="T19" fmla="*/ 0 h 113"/>
                <a:gd name="T20" fmla="*/ 87 w 87"/>
                <a:gd name="T21" fmla="*/ 2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13">
                  <a:moveTo>
                    <a:pt x="87" y="22"/>
                  </a:moveTo>
                  <a:lnTo>
                    <a:pt x="21" y="22"/>
                  </a:lnTo>
                  <a:lnTo>
                    <a:pt x="21" y="42"/>
                  </a:lnTo>
                  <a:lnTo>
                    <a:pt x="65" y="42"/>
                  </a:lnTo>
                  <a:lnTo>
                    <a:pt x="65" y="64"/>
                  </a:lnTo>
                  <a:lnTo>
                    <a:pt x="21" y="64"/>
                  </a:lnTo>
                  <a:lnTo>
                    <a:pt x="21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2787" y="3036"/>
              <a:ext cx="116" cy="116"/>
            </a:xfrm>
            <a:custGeom>
              <a:avLst/>
              <a:gdLst>
                <a:gd name="T0" fmla="*/ 159 w 194"/>
                <a:gd name="T1" fmla="*/ 95 h 192"/>
                <a:gd name="T2" fmla="*/ 141 w 194"/>
                <a:gd name="T3" fmla="*/ 53 h 192"/>
                <a:gd name="T4" fmla="*/ 97 w 194"/>
                <a:gd name="T5" fmla="*/ 35 h 192"/>
                <a:gd name="T6" fmla="*/ 54 w 194"/>
                <a:gd name="T7" fmla="*/ 53 h 192"/>
                <a:gd name="T8" fmla="*/ 36 w 194"/>
                <a:gd name="T9" fmla="*/ 95 h 192"/>
                <a:gd name="T10" fmla="*/ 54 w 194"/>
                <a:gd name="T11" fmla="*/ 138 h 192"/>
                <a:gd name="T12" fmla="*/ 97 w 194"/>
                <a:gd name="T13" fmla="*/ 156 h 192"/>
                <a:gd name="T14" fmla="*/ 141 w 194"/>
                <a:gd name="T15" fmla="*/ 138 h 192"/>
                <a:gd name="T16" fmla="*/ 159 w 194"/>
                <a:gd name="T17" fmla="*/ 95 h 192"/>
                <a:gd name="T18" fmla="*/ 194 w 194"/>
                <a:gd name="T19" fmla="*/ 95 h 192"/>
                <a:gd name="T20" fmla="*/ 165 w 194"/>
                <a:gd name="T21" fmla="*/ 163 h 192"/>
                <a:gd name="T22" fmla="*/ 97 w 194"/>
                <a:gd name="T23" fmla="*/ 192 h 192"/>
                <a:gd name="T24" fmla="*/ 29 w 194"/>
                <a:gd name="T25" fmla="*/ 163 h 192"/>
                <a:gd name="T26" fmla="*/ 0 w 194"/>
                <a:gd name="T27" fmla="*/ 95 h 192"/>
                <a:gd name="T28" fmla="*/ 28 w 194"/>
                <a:gd name="T29" fmla="*/ 27 h 192"/>
                <a:gd name="T30" fmla="*/ 97 w 194"/>
                <a:gd name="T31" fmla="*/ 0 h 192"/>
                <a:gd name="T32" fmla="*/ 165 w 194"/>
                <a:gd name="T33" fmla="*/ 28 h 192"/>
                <a:gd name="T34" fmla="*/ 194 w 194"/>
                <a:gd name="T35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2">
                  <a:moveTo>
                    <a:pt x="159" y="95"/>
                  </a:moveTo>
                  <a:cubicBezTo>
                    <a:pt x="159" y="78"/>
                    <a:pt x="153" y="65"/>
                    <a:pt x="141" y="53"/>
                  </a:cubicBezTo>
                  <a:cubicBezTo>
                    <a:pt x="129" y="41"/>
                    <a:pt x="114" y="35"/>
                    <a:pt x="97" y="35"/>
                  </a:cubicBezTo>
                  <a:cubicBezTo>
                    <a:pt x="80" y="35"/>
                    <a:pt x="66" y="41"/>
                    <a:pt x="54" y="53"/>
                  </a:cubicBezTo>
                  <a:cubicBezTo>
                    <a:pt x="42" y="64"/>
                    <a:pt x="36" y="78"/>
                    <a:pt x="36" y="95"/>
                  </a:cubicBezTo>
                  <a:cubicBezTo>
                    <a:pt x="36" y="111"/>
                    <a:pt x="42" y="126"/>
                    <a:pt x="54" y="138"/>
                  </a:cubicBezTo>
                  <a:cubicBezTo>
                    <a:pt x="66" y="150"/>
                    <a:pt x="80" y="156"/>
                    <a:pt x="97" y="156"/>
                  </a:cubicBezTo>
                  <a:cubicBezTo>
                    <a:pt x="114" y="156"/>
                    <a:pt x="129" y="150"/>
                    <a:pt x="141" y="138"/>
                  </a:cubicBezTo>
                  <a:cubicBezTo>
                    <a:pt x="153" y="126"/>
                    <a:pt x="159" y="111"/>
                    <a:pt x="159" y="95"/>
                  </a:cubicBezTo>
                  <a:moveTo>
                    <a:pt x="194" y="95"/>
                  </a:moveTo>
                  <a:cubicBezTo>
                    <a:pt x="194" y="121"/>
                    <a:pt x="185" y="144"/>
                    <a:pt x="165" y="163"/>
                  </a:cubicBezTo>
                  <a:cubicBezTo>
                    <a:pt x="146" y="182"/>
                    <a:pt x="124" y="192"/>
                    <a:pt x="97" y="192"/>
                  </a:cubicBezTo>
                  <a:cubicBezTo>
                    <a:pt x="71" y="192"/>
                    <a:pt x="48" y="182"/>
                    <a:pt x="29" y="163"/>
                  </a:cubicBezTo>
                  <a:cubicBezTo>
                    <a:pt x="10" y="144"/>
                    <a:pt x="0" y="121"/>
                    <a:pt x="0" y="95"/>
                  </a:cubicBezTo>
                  <a:cubicBezTo>
                    <a:pt x="0" y="68"/>
                    <a:pt x="10" y="46"/>
                    <a:pt x="28" y="27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23" y="0"/>
                    <a:pt x="146" y="9"/>
                    <a:pt x="165" y="28"/>
                  </a:cubicBezTo>
                  <a:cubicBezTo>
                    <a:pt x="184" y="47"/>
                    <a:pt x="194" y="69"/>
                    <a:pt x="194" y="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2918" y="3036"/>
              <a:ext cx="105" cy="116"/>
            </a:xfrm>
            <a:custGeom>
              <a:avLst/>
              <a:gdLst>
                <a:gd name="T0" fmla="*/ 175 w 175"/>
                <a:gd name="T1" fmla="*/ 149 h 192"/>
                <a:gd name="T2" fmla="*/ 96 w 175"/>
                <a:gd name="T3" fmla="*/ 192 h 192"/>
                <a:gd name="T4" fmla="*/ 28 w 175"/>
                <a:gd name="T5" fmla="*/ 163 h 192"/>
                <a:gd name="T6" fmla="*/ 0 w 175"/>
                <a:gd name="T7" fmla="*/ 96 h 192"/>
                <a:gd name="T8" fmla="*/ 28 w 175"/>
                <a:gd name="T9" fmla="*/ 28 h 192"/>
                <a:gd name="T10" fmla="*/ 97 w 175"/>
                <a:gd name="T11" fmla="*/ 0 h 192"/>
                <a:gd name="T12" fmla="*/ 174 w 175"/>
                <a:gd name="T13" fmla="*/ 41 h 192"/>
                <a:gd name="T14" fmla="*/ 146 w 175"/>
                <a:gd name="T15" fmla="*/ 61 h 192"/>
                <a:gd name="T16" fmla="*/ 96 w 175"/>
                <a:gd name="T17" fmla="*/ 35 h 192"/>
                <a:gd name="T18" fmla="*/ 53 w 175"/>
                <a:gd name="T19" fmla="*/ 53 h 192"/>
                <a:gd name="T20" fmla="*/ 35 w 175"/>
                <a:gd name="T21" fmla="*/ 95 h 192"/>
                <a:gd name="T22" fmla="*/ 53 w 175"/>
                <a:gd name="T23" fmla="*/ 138 h 192"/>
                <a:gd name="T24" fmla="*/ 96 w 175"/>
                <a:gd name="T25" fmla="*/ 156 h 192"/>
                <a:gd name="T26" fmla="*/ 146 w 175"/>
                <a:gd name="T27" fmla="*/ 130 h 192"/>
                <a:gd name="T28" fmla="*/ 175 w 175"/>
                <a:gd name="T29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92">
                  <a:moveTo>
                    <a:pt x="175" y="149"/>
                  </a:moveTo>
                  <a:cubicBezTo>
                    <a:pt x="155" y="177"/>
                    <a:pt x="128" y="192"/>
                    <a:pt x="96" y="192"/>
                  </a:cubicBezTo>
                  <a:cubicBezTo>
                    <a:pt x="69" y="192"/>
                    <a:pt x="47" y="182"/>
                    <a:pt x="28" y="163"/>
                  </a:cubicBezTo>
                  <a:cubicBezTo>
                    <a:pt x="10" y="145"/>
                    <a:pt x="0" y="122"/>
                    <a:pt x="0" y="96"/>
                  </a:cubicBezTo>
                  <a:cubicBezTo>
                    <a:pt x="0" y="69"/>
                    <a:pt x="10" y="46"/>
                    <a:pt x="28" y="28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30" y="1"/>
                    <a:pt x="156" y="14"/>
                    <a:pt x="174" y="4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32" y="44"/>
                    <a:pt x="115" y="35"/>
                    <a:pt x="96" y="35"/>
                  </a:cubicBezTo>
                  <a:cubicBezTo>
                    <a:pt x="79" y="35"/>
                    <a:pt x="65" y="41"/>
                    <a:pt x="53" y="53"/>
                  </a:cubicBezTo>
                  <a:cubicBezTo>
                    <a:pt x="41" y="65"/>
                    <a:pt x="35" y="79"/>
                    <a:pt x="35" y="95"/>
                  </a:cubicBezTo>
                  <a:cubicBezTo>
                    <a:pt x="35" y="112"/>
                    <a:pt x="41" y="127"/>
                    <a:pt x="53" y="138"/>
                  </a:cubicBezTo>
                  <a:cubicBezTo>
                    <a:pt x="65" y="150"/>
                    <a:pt x="79" y="156"/>
                    <a:pt x="96" y="156"/>
                  </a:cubicBezTo>
                  <a:cubicBezTo>
                    <a:pt x="114" y="156"/>
                    <a:pt x="131" y="147"/>
                    <a:pt x="146" y="130"/>
                  </a:cubicBezTo>
                  <a:lnTo>
                    <a:pt x="175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3029" y="3037"/>
              <a:ext cx="126" cy="113"/>
            </a:xfrm>
            <a:custGeom>
              <a:avLst/>
              <a:gdLst>
                <a:gd name="T0" fmla="*/ 81 w 126"/>
                <a:gd name="T1" fmla="*/ 67 h 113"/>
                <a:gd name="T2" fmla="*/ 63 w 126"/>
                <a:gd name="T3" fmla="*/ 28 h 113"/>
                <a:gd name="T4" fmla="*/ 44 w 126"/>
                <a:gd name="T5" fmla="*/ 67 h 113"/>
                <a:gd name="T6" fmla="*/ 81 w 126"/>
                <a:gd name="T7" fmla="*/ 67 h 113"/>
                <a:gd name="T8" fmla="*/ 126 w 126"/>
                <a:gd name="T9" fmla="*/ 113 h 113"/>
                <a:gd name="T10" fmla="*/ 103 w 126"/>
                <a:gd name="T11" fmla="*/ 113 h 113"/>
                <a:gd name="T12" fmla="*/ 91 w 126"/>
                <a:gd name="T13" fmla="*/ 89 h 113"/>
                <a:gd name="T14" fmla="*/ 35 w 126"/>
                <a:gd name="T15" fmla="*/ 89 h 113"/>
                <a:gd name="T16" fmla="*/ 23 w 126"/>
                <a:gd name="T17" fmla="*/ 113 h 113"/>
                <a:gd name="T18" fmla="*/ 0 w 126"/>
                <a:gd name="T19" fmla="*/ 113 h 113"/>
                <a:gd name="T20" fmla="*/ 52 w 126"/>
                <a:gd name="T21" fmla="*/ 0 h 113"/>
                <a:gd name="T22" fmla="*/ 73 w 126"/>
                <a:gd name="T23" fmla="*/ 0 h 113"/>
                <a:gd name="T24" fmla="*/ 126 w 126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3">
                  <a:moveTo>
                    <a:pt x="81" y="67"/>
                  </a:moveTo>
                  <a:lnTo>
                    <a:pt x="63" y="28"/>
                  </a:lnTo>
                  <a:lnTo>
                    <a:pt x="44" y="67"/>
                  </a:lnTo>
                  <a:lnTo>
                    <a:pt x="81" y="67"/>
                  </a:lnTo>
                  <a:close/>
                  <a:moveTo>
                    <a:pt x="126" y="113"/>
                  </a:moveTo>
                  <a:lnTo>
                    <a:pt x="103" y="113"/>
                  </a:lnTo>
                  <a:lnTo>
                    <a:pt x="91" y="89"/>
                  </a:lnTo>
                  <a:lnTo>
                    <a:pt x="35" y="89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126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3169" y="3037"/>
              <a:ext cx="87" cy="113"/>
            </a:xfrm>
            <a:custGeom>
              <a:avLst/>
              <a:gdLst>
                <a:gd name="T0" fmla="*/ 87 w 87"/>
                <a:gd name="T1" fmla="*/ 113 h 113"/>
                <a:gd name="T2" fmla="*/ 0 w 87"/>
                <a:gd name="T3" fmla="*/ 113 h 113"/>
                <a:gd name="T4" fmla="*/ 0 w 87"/>
                <a:gd name="T5" fmla="*/ 0 h 113"/>
                <a:gd name="T6" fmla="*/ 21 w 87"/>
                <a:gd name="T7" fmla="*/ 0 h 113"/>
                <a:gd name="T8" fmla="*/ 21 w 87"/>
                <a:gd name="T9" fmla="*/ 92 h 113"/>
                <a:gd name="T10" fmla="*/ 87 w 87"/>
                <a:gd name="T11" fmla="*/ 92 h 113"/>
                <a:gd name="T12" fmla="*/ 87 w 87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3">
                  <a:moveTo>
                    <a:pt x="87" y="113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2"/>
                  </a:lnTo>
                  <a:lnTo>
                    <a:pt x="87" y="92"/>
                  </a:lnTo>
                  <a:lnTo>
                    <a:pt x="87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554" y="3126"/>
              <a:ext cx="50" cy="71"/>
            </a:xfrm>
            <a:custGeom>
              <a:avLst/>
              <a:gdLst>
                <a:gd name="T0" fmla="*/ 26 w 84"/>
                <a:gd name="T1" fmla="*/ 0 h 117"/>
                <a:gd name="T2" fmla="*/ 84 w 84"/>
                <a:gd name="T3" fmla="*/ 75 h 117"/>
                <a:gd name="T4" fmla="*/ 65 w 84"/>
                <a:gd name="T5" fmla="*/ 117 h 117"/>
                <a:gd name="T6" fmla="*/ 15 w 84"/>
                <a:gd name="T7" fmla="*/ 66 h 117"/>
                <a:gd name="T8" fmla="*/ 26 w 84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26" y="0"/>
                  </a:moveTo>
                  <a:cubicBezTo>
                    <a:pt x="26" y="23"/>
                    <a:pt x="38" y="62"/>
                    <a:pt x="84" y="75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27" y="99"/>
                    <a:pt x="15" y="66"/>
                  </a:cubicBezTo>
                  <a:cubicBezTo>
                    <a:pt x="0" y="27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2502" y="3019"/>
              <a:ext cx="161" cy="41"/>
            </a:xfrm>
            <a:custGeom>
              <a:avLst/>
              <a:gdLst>
                <a:gd name="T0" fmla="*/ 142 w 269"/>
                <a:gd name="T1" fmla="*/ 5 h 68"/>
                <a:gd name="T2" fmla="*/ 269 w 269"/>
                <a:gd name="T3" fmla="*/ 31 h 68"/>
                <a:gd name="T4" fmla="*/ 252 w 269"/>
                <a:gd name="T5" fmla="*/ 68 h 68"/>
                <a:gd name="T6" fmla="*/ 137 w 269"/>
                <a:gd name="T7" fmla="*/ 51 h 68"/>
                <a:gd name="T8" fmla="*/ 19 w 269"/>
                <a:gd name="T9" fmla="*/ 60 h 68"/>
                <a:gd name="T10" fmla="*/ 0 w 269"/>
                <a:gd name="T11" fmla="*/ 18 h 68"/>
                <a:gd name="T12" fmla="*/ 142 w 269"/>
                <a:gd name="T13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68">
                  <a:moveTo>
                    <a:pt x="142" y="5"/>
                  </a:moveTo>
                  <a:cubicBezTo>
                    <a:pt x="239" y="11"/>
                    <a:pt x="269" y="31"/>
                    <a:pt x="269" y="31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2" y="68"/>
                    <a:pt x="209" y="55"/>
                    <a:pt x="137" y="51"/>
                  </a:cubicBezTo>
                  <a:cubicBezTo>
                    <a:pt x="88" y="49"/>
                    <a:pt x="49" y="54"/>
                    <a:pt x="19" y="6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4" y="0"/>
                    <a:pt x="142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2547" y="3054"/>
              <a:ext cx="88" cy="22"/>
            </a:xfrm>
            <a:custGeom>
              <a:avLst/>
              <a:gdLst>
                <a:gd name="T0" fmla="*/ 0 w 148"/>
                <a:gd name="T1" fmla="*/ 25 h 37"/>
                <a:gd name="T2" fmla="*/ 34 w 148"/>
                <a:gd name="T3" fmla="*/ 9 h 37"/>
                <a:gd name="T4" fmla="*/ 60 w 148"/>
                <a:gd name="T5" fmla="*/ 0 h 37"/>
                <a:gd name="T6" fmla="*/ 107 w 148"/>
                <a:gd name="T7" fmla="*/ 4 h 37"/>
                <a:gd name="T8" fmla="*/ 148 w 148"/>
                <a:gd name="T9" fmla="*/ 10 h 37"/>
                <a:gd name="T10" fmla="*/ 104 w 148"/>
                <a:gd name="T11" fmla="*/ 22 h 37"/>
                <a:gd name="T12" fmla="*/ 68 w 148"/>
                <a:gd name="T13" fmla="*/ 37 h 37"/>
                <a:gd name="T14" fmla="*/ 0 w 148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7">
                  <a:moveTo>
                    <a:pt x="0" y="25"/>
                  </a:moveTo>
                  <a:cubicBezTo>
                    <a:pt x="0" y="25"/>
                    <a:pt x="19" y="16"/>
                    <a:pt x="34" y="9"/>
                  </a:cubicBezTo>
                  <a:cubicBezTo>
                    <a:pt x="48" y="3"/>
                    <a:pt x="60" y="0"/>
                    <a:pt x="60" y="0"/>
                  </a:cubicBezTo>
                  <a:cubicBezTo>
                    <a:pt x="75" y="1"/>
                    <a:pt x="91" y="2"/>
                    <a:pt x="107" y="4"/>
                  </a:cubicBezTo>
                  <a:cubicBezTo>
                    <a:pt x="130" y="6"/>
                    <a:pt x="148" y="10"/>
                    <a:pt x="148" y="10"/>
                  </a:cubicBezTo>
                  <a:cubicBezTo>
                    <a:pt x="148" y="10"/>
                    <a:pt x="128" y="14"/>
                    <a:pt x="104" y="22"/>
                  </a:cubicBezTo>
                  <a:cubicBezTo>
                    <a:pt x="79" y="31"/>
                    <a:pt x="68" y="37"/>
                    <a:pt x="68" y="37"/>
                  </a:cubicBezTo>
                  <a:cubicBezTo>
                    <a:pt x="68" y="37"/>
                    <a:pt x="35" y="29"/>
                    <a:pt x="0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538" y="3073"/>
              <a:ext cx="96" cy="43"/>
            </a:xfrm>
            <a:custGeom>
              <a:avLst/>
              <a:gdLst>
                <a:gd name="T0" fmla="*/ 4 w 161"/>
                <a:gd name="T1" fmla="*/ 0 h 70"/>
                <a:gd name="T2" fmla="*/ 94 w 161"/>
                <a:gd name="T3" fmla="*/ 15 h 70"/>
                <a:gd name="T4" fmla="*/ 161 w 161"/>
                <a:gd name="T5" fmla="*/ 36 h 70"/>
                <a:gd name="T6" fmla="*/ 145 w 161"/>
                <a:gd name="T7" fmla="*/ 70 h 70"/>
                <a:gd name="T8" fmla="*/ 78 w 161"/>
                <a:gd name="T9" fmla="*/ 50 h 70"/>
                <a:gd name="T10" fmla="*/ 0 w 161"/>
                <a:gd name="T11" fmla="*/ 38 h 70"/>
                <a:gd name="T12" fmla="*/ 4 w 161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70">
                  <a:moveTo>
                    <a:pt x="4" y="0"/>
                  </a:moveTo>
                  <a:cubicBezTo>
                    <a:pt x="4" y="0"/>
                    <a:pt x="45" y="2"/>
                    <a:pt x="94" y="15"/>
                  </a:cubicBezTo>
                  <a:cubicBezTo>
                    <a:pt x="136" y="26"/>
                    <a:pt x="161" y="36"/>
                    <a:pt x="161" y="36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28" y="62"/>
                    <a:pt x="78" y="50"/>
                  </a:cubicBezTo>
                  <a:cubicBezTo>
                    <a:pt x="40" y="40"/>
                    <a:pt x="0" y="38"/>
                    <a:pt x="0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573" y="3109"/>
              <a:ext cx="48" cy="36"/>
            </a:xfrm>
            <a:custGeom>
              <a:avLst/>
              <a:gdLst>
                <a:gd name="T0" fmla="*/ 9 w 80"/>
                <a:gd name="T1" fmla="*/ 60 h 60"/>
                <a:gd name="T2" fmla="*/ 1 w 80"/>
                <a:gd name="T3" fmla="*/ 37 h 60"/>
                <a:gd name="T4" fmla="*/ 2 w 80"/>
                <a:gd name="T5" fmla="*/ 19 h 60"/>
                <a:gd name="T6" fmla="*/ 14 w 80"/>
                <a:gd name="T7" fmla="*/ 8 h 60"/>
                <a:gd name="T8" fmla="*/ 26 w 80"/>
                <a:gd name="T9" fmla="*/ 0 h 60"/>
                <a:gd name="T10" fmla="*/ 52 w 80"/>
                <a:gd name="T11" fmla="*/ 7 h 60"/>
                <a:gd name="T12" fmla="*/ 80 w 80"/>
                <a:gd name="T13" fmla="*/ 17 h 60"/>
                <a:gd name="T14" fmla="*/ 36 w 80"/>
                <a:gd name="T15" fmla="*/ 34 h 60"/>
                <a:gd name="T16" fmla="*/ 9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9" y="60"/>
                  </a:moveTo>
                  <a:cubicBezTo>
                    <a:pt x="9" y="60"/>
                    <a:pt x="3" y="50"/>
                    <a:pt x="1" y="37"/>
                  </a:cubicBezTo>
                  <a:cubicBezTo>
                    <a:pt x="0" y="26"/>
                    <a:pt x="2" y="19"/>
                    <a:pt x="2" y="19"/>
                  </a:cubicBezTo>
                  <a:cubicBezTo>
                    <a:pt x="2" y="19"/>
                    <a:pt x="6" y="14"/>
                    <a:pt x="14" y="8"/>
                  </a:cubicBezTo>
                  <a:cubicBezTo>
                    <a:pt x="22" y="3"/>
                    <a:pt x="26" y="0"/>
                    <a:pt x="26" y="0"/>
                  </a:cubicBezTo>
                  <a:cubicBezTo>
                    <a:pt x="26" y="0"/>
                    <a:pt x="40" y="4"/>
                    <a:pt x="52" y="7"/>
                  </a:cubicBezTo>
                  <a:cubicBezTo>
                    <a:pt x="62" y="10"/>
                    <a:pt x="80" y="17"/>
                    <a:pt x="80" y="17"/>
                  </a:cubicBezTo>
                  <a:cubicBezTo>
                    <a:pt x="80" y="17"/>
                    <a:pt x="58" y="21"/>
                    <a:pt x="36" y="34"/>
                  </a:cubicBezTo>
                  <a:cubicBezTo>
                    <a:pt x="15" y="47"/>
                    <a:pt x="9" y="60"/>
                    <a:pt x="9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6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2743200"/>
            <a:ext cx="9144000" cy="2400300"/>
          </a:xfrm>
          <a:prstGeom prst="rect">
            <a:avLst/>
          </a:prstGeom>
          <a:gradFill>
            <a:gsLst>
              <a:gs pos="74000">
                <a:schemeClr val="tx1"/>
              </a:gs>
              <a:gs pos="0">
                <a:srgbClr val="46474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37" name="Rectangle : coins arrondis 36"/>
          <p:cNvSpPr/>
          <p:nvPr userDrawn="1"/>
        </p:nvSpPr>
        <p:spPr>
          <a:xfrm>
            <a:off x="1217235" y="1918881"/>
            <a:ext cx="3076515" cy="2448560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38" name="Rectangle : coins arrondis 37"/>
          <p:cNvSpPr/>
          <p:nvPr userDrawn="1"/>
        </p:nvSpPr>
        <p:spPr>
          <a:xfrm>
            <a:off x="4856479" y="1918881"/>
            <a:ext cx="3076515" cy="2448560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973513" y="4795838"/>
            <a:ext cx="1200150" cy="277812"/>
            <a:chOff x="2503" y="3021"/>
            <a:chExt cx="756" cy="17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3" y="3021"/>
              <a:ext cx="7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69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5 w 16"/>
                <a:gd name="T7" fmla="*/ 18 h 22"/>
                <a:gd name="T8" fmla="*/ 5 w 16"/>
                <a:gd name="T9" fmla="*/ 0 h 22"/>
                <a:gd name="T10" fmla="*/ 0 w 16"/>
                <a:gd name="T11" fmla="*/ 0 h 22"/>
                <a:gd name="T12" fmla="*/ 0 w 1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5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1" y="3174"/>
              <a:ext cx="4" cy="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74" y="3174"/>
              <a:ext cx="18" cy="23"/>
            </a:xfrm>
            <a:custGeom>
              <a:avLst/>
              <a:gdLst>
                <a:gd name="T0" fmla="*/ 21 w 29"/>
                <a:gd name="T1" fmla="*/ 37 h 38"/>
                <a:gd name="T2" fmla="*/ 25 w 29"/>
                <a:gd name="T3" fmla="*/ 35 h 38"/>
                <a:gd name="T4" fmla="*/ 28 w 29"/>
                <a:gd name="T5" fmla="*/ 31 h 38"/>
                <a:gd name="T6" fmla="*/ 29 w 29"/>
                <a:gd name="T7" fmla="*/ 27 h 38"/>
                <a:gd name="T8" fmla="*/ 29 w 29"/>
                <a:gd name="T9" fmla="*/ 27 h 38"/>
                <a:gd name="T10" fmla="*/ 28 w 29"/>
                <a:gd name="T11" fmla="*/ 23 h 38"/>
                <a:gd name="T12" fmla="*/ 26 w 29"/>
                <a:gd name="T13" fmla="*/ 20 h 38"/>
                <a:gd name="T14" fmla="*/ 22 w 29"/>
                <a:gd name="T15" fmla="*/ 17 h 38"/>
                <a:gd name="T16" fmla="*/ 17 w 29"/>
                <a:gd name="T17" fmla="*/ 16 h 38"/>
                <a:gd name="T18" fmla="*/ 13 w 29"/>
                <a:gd name="T19" fmla="*/ 15 h 38"/>
                <a:gd name="T20" fmla="*/ 10 w 29"/>
                <a:gd name="T21" fmla="*/ 13 h 38"/>
                <a:gd name="T22" fmla="*/ 8 w 29"/>
                <a:gd name="T23" fmla="*/ 12 h 38"/>
                <a:gd name="T24" fmla="*/ 8 w 29"/>
                <a:gd name="T25" fmla="*/ 10 h 38"/>
                <a:gd name="T26" fmla="*/ 8 w 29"/>
                <a:gd name="T27" fmla="*/ 10 h 38"/>
                <a:gd name="T28" fmla="*/ 10 w 29"/>
                <a:gd name="T29" fmla="*/ 7 h 38"/>
                <a:gd name="T30" fmla="*/ 14 w 29"/>
                <a:gd name="T31" fmla="*/ 5 h 38"/>
                <a:gd name="T32" fmla="*/ 19 w 29"/>
                <a:gd name="T33" fmla="*/ 6 h 38"/>
                <a:gd name="T34" fmla="*/ 24 w 29"/>
                <a:gd name="T35" fmla="*/ 9 h 38"/>
                <a:gd name="T36" fmla="*/ 28 w 29"/>
                <a:gd name="T37" fmla="*/ 4 h 38"/>
                <a:gd name="T38" fmla="*/ 22 w 29"/>
                <a:gd name="T39" fmla="*/ 1 h 38"/>
                <a:gd name="T40" fmla="*/ 14 w 29"/>
                <a:gd name="T41" fmla="*/ 0 h 38"/>
                <a:gd name="T42" fmla="*/ 9 w 29"/>
                <a:gd name="T43" fmla="*/ 0 h 38"/>
                <a:gd name="T44" fmla="*/ 5 w 29"/>
                <a:gd name="T45" fmla="*/ 3 h 38"/>
                <a:gd name="T46" fmla="*/ 3 w 29"/>
                <a:gd name="T47" fmla="*/ 6 h 38"/>
                <a:gd name="T48" fmla="*/ 2 w 29"/>
                <a:gd name="T49" fmla="*/ 10 h 38"/>
                <a:gd name="T50" fmla="*/ 2 w 29"/>
                <a:gd name="T51" fmla="*/ 11 h 38"/>
                <a:gd name="T52" fmla="*/ 2 w 29"/>
                <a:gd name="T53" fmla="*/ 15 h 38"/>
                <a:gd name="T54" fmla="*/ 5 w 29"/>
                <a:gd name="T55" fmla="*/ 18 h 38"/>
                <a:gd name="T56" fmla="*/ 9 w 29"/>
                <a:gd name="T57" fmla="*/ 20 h 38"/>
                <a:gd name="T58" fmla="*/ 14 w 29"/>
                <a:gd name="T59" fmla="*/ 22 h 38"/>
                <a:gd name="T60" fmla="*/ 18 w 29"/>
                <a:gd name="T61" fmla="*/ 23 h 38"/>
                <a:gd name="T62" fmla="*/ 21 w 29"/>
                <a:gd name="T63" fmla="*/ 24 h 38"/>
                <a:gd name="T64" fmla="*/ 22 w 29"/>
                <a:gd name="T65" fmla="*/ 25 h 38"/>
                <a:gd name="T66" fmla="*/ 22 w 29"/>
                <a:gd name="T67" fmla="*/ 27 h 38"/>
                <a:gd name="T68" fmla="*/ 22 w 29"/>
                <a:gd name="T69" fmla="*/ 27 h 38"/>
                <a:gd name="T70" fmla="*/ 20 w 29"/>
                <a:gd name="T71" fmla="*/ 31 h 38"/>
                <a:gd name="T72" fmla="*/ 16 w 29"/>
                <a:gd name="T73" fmla="*/ 32 h 38"/>
                <a:gd name="T74" fmla="*/ 9 w 29"/>
                <a:gd name="T75" fmla="*/ 31 h 38"/>
                <a:gd name="T76" fmla="*/ 4 w 29"/>
                <a:gd name="T77" fmla="*/ 27 h 38"/>
                <a:gd name="T78" fmla="*/ 0 w 29"/>
                <a:gd name="T79" fmla="*/ 32 h 38"/>
                <a:gd name="T80" fmla="*/ 7 w 29"/>
                <a:gd name="T81" fmla="*/ 36 h 38"/>
                <a:gd name="T82" fmla="*/ 16 w 29"/>
                <a:gd name="T83" fmla="*/ 38 h 38"/>
                <a:gd name="T84" fmla="*/ 21 w 29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8">
                  <a:moveTo>
                    <a:pt x="21" y="37"/>
                  </a:moveTo>
                  <a:cubicBezTo>
                    <a:pt x="22" y="36"/>
                    <a:pt x="24" y="36"/>
                    <a:pt x="25" y="35"/>
                  </a:cubicBezTo>
                  <a:cubicBezTo>
                    <a:pt x="26" y="34"/>
                    <a:pt x="27" y="33"/>
                    <a:pt x="28" y="31"/>
                  </a:cubicBezTo>
                  <a:cubicBezTo>
                    <a:pt x="28" y="30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5"/>
                    <a:pt x="28" y="24"/>
                    <a:pt x="28" y="23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5" y="19"/>
                    <a:pt x="23" y="18"/>
                    <a:pt x="22" y="17"/>
                  </a:cubicBezTo>
                  <a:cubicBezTo>
                    <a:pt x="21" y="17"/>
                    <a:pt x="19" y="16"/>
                    <a:pt x="17" y="16"/>
                  </a:cubicBezTo>
                  <a:cubicBezTo>
                    <a:pt x="15" y="15"/>
                    <a:pt x="14" y="15"/>
                    <a:pt x="13" y="15"/>
                  </a:cubicBezTo>
                  <a:cubicBezTo>
                    <a:pt x="11" y="14"/>
                    <a:pt x="10" y="14"/>
                    <a:pt x="10" y="13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1" y="6"/>
                    <a:pt x="12" y="5"/>
                    <a:pt x="14" y="5"/>
                  </a:cubicBezTo>
                  <a:cubicBezTo>
                    <a:pt x="16" y="5"/>
                    <a:pt x="17" y="6"/>
                    <a:pt x="19" y="6"/>
                  </a:cubicBezTo>
                  <a:cubicBezTo>
                    <a:pt x="21" y="7"/>
                    <a:pt x="22" y="8"/>
                    <a:pt x="24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"/>
                    <a:pt x="6" y="2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4"/>
                    <a:pt x="2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9"/>
                    <a:pt x="7" y="19"/>
                    <a:pt x="9" y="20"/>
                  </a:cubicBezTo>
                  <a:cubicBezTo>
                    <a:pt x="10" y="21"/>
                    <a:pt x="12" y="21"/>
                    <a:pt x="14" y="22"/>
                  </a:cubicBezTo>
                  <a:cubicBezTo>
                    <a:pt x="16" y="22"/>
                    <a:pt x="17" y="22"/>
                    <a:pt x="18" y="23"/>
                  </a:cubicBezTo>
                  <a:cubicBezTo>
                    <a:pt x="19" y="23"/>
                    <a:pt x="20" y="24"/>
                    <a:pt x="21" y="24"/>
                  </a:cubicBezTo>
                  <a:cubicBezTo>
                    <a:pt x="21" y="24"/>
                    <a:pt x="22" y="25"/>
                    <a:pt x="22" y="25"/>
                  </a:cubicBezTo>
                  <a:cubicBezTo>
                    <a:pt x="22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9"/>
                    <a:pt x="22" y="30"/>
                    <a:pt x="20" y="31"/>
                  </a:cubicBezTo>
                  <a:cubicBezTo>
                    <a:pt x="19" y="32"/>
                    <a:pt x="18" y="32"/>
                    <a:pt x="16" y="32"/>
                  </a:cubicBezTo>
                  <a:cubicBezTo>
                    <a:pt x="13" y="32"/>
                    <a:pt x="11" y="32"/>
                    <a:pt x="9" y="31"/>
                  </a:cubicBezTo>
                  <a:cubicBezTo>
                    <a:pt x="8" y="30"/>
                    <a:pt x="6" y="29"/>
                    <a:pt x="4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5" y="35"/>
                    <a:pt x="7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7" y="38"/>
                    <a:pt x="19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818" y="3174"/>
              <a:ext cx="18" cy="22"/>
            </a:xfrm>
            <a:custGeom>
              <a:avLst/>
              <a:gdLst>
                <a:gd name="T0" fmla="*/ 8 w 18"/>
                <a:gd name="T1" fmla="*/ 22 h 22"/>
                <a:gd name="T2" fmla="*/ 12 w 18"/>
                <a:gd name="T3" fmla="*/ 22 h 22"/>
                <a:gd name="T4" fmla="*/ 12 w 18"/>
                <a:gd name="T5" fmla="*/ 3 h 22"/>
                <a:gd name="T6" fmla="*/ 18 w 18"/>
                <a:gd name="T7" fmla="*/ 3 h 22"/>
                <a:gd name="T8" fmla="*/ 18 w 18"/>
                <a:gd name="T9" fmla="*/ 0 h 22"/>
                <a:gd name="T10" fmla="*/ 0 w 18"/>
                <a:gd name="T11" fmla="*/ 0 h 22"/>
                <a:gd name="T12" fmla="*/ 0 w 18"/>
                <a:gd name="T13" fmla="*/ 3 h 22"/>
                <a:gd name="T14" fmla="*/ 8 w 18"/>
                <a:gd name="T15" fmla="*/ 3 h 22"/>
                <a:gd name="T16" fmla="*/ 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8" y="22"/>
                  </a:moveTo>
                  <a:lnTo>
                    <a:pt x="12" y="22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86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3 w 16"/>
                <a:gd name="T7" fmla="*/ 18 h 22"/>
                <a:gd name="T8" fmla="*/ 3 w 16"/>
                <a:gd name="T9" fmla="*/ 12 h 22"/>
                <a:gd name="T10" fmla="*/ 15 w 16"/>
                <a:gd name="T11" fmla="*/ 12 h 22"/>
                <a:gd name="T12" fmla="*/ 15 w 16"/>
                <a:gd name="T13" fmla="*/ 9 h 22"/>
                <a:gd name="T14" fmla="*/ 3 w 16"/>
                <a:gd name="T15" fmla="*/ 9 h 22"/>
                <a:gd name="T16" fmla="*/ 3 w 16"/>
                <a:gd name="T17" fmla="*/ 3 h 22"/>
                <a:gd name="T18" fmla="*/ 16 w 16"/>
                <a:gd name="T19" fmla="*/ 3 h 22"/>
                <a:gd name="T20" fmla="*/ 16 w 16"/>
                <a:gd name="T21" fmla="*/ 0 h 22"/>
                <a:gd name="T22" fmla="*/ 0 w 16"/>
                <a:gd name="T23" fmla="*/ 0 h 22"/>
                <a:gd name="T24" fmla="*/ 0 w 1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3" y="18"/>
                  </a:lnTo>
                  <a:lnTo>
                    <a:pt x="3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3" y="9"/>
                  </a:lnTo>
                  <a:lnTo>
                    <a:pt x="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11" y="3174"/>
              <a:ext cx="20" cy="22"/>
            </a:xfrm>
            <a:custGeom>
              <a:avLst/>
              <a:gdLst>
                <a:gd name="T0" fmla="*/ 0 w 20"/>
                <a:gd name="T1" fmla="*/ 22 h 22"/>
                <a:gd name="T2" fmla="*/ 4 w 20"/>
                <a:gd name="T3" fmla="*/ 22 h 22"/>
                <a:gd name="T4" fmla="*/ 4 w 20"/>
                <a:gd name="T5" fmla="*/ 6 h 22"/>
                <a:gd name="T6" fmla="*/ 16 w 20"/>
                <a:gd name="T7" fmla="*/ 22 h 22"/>
                <a:gd name="T8" fmla="*/ 20 w 20"/>
                <a:gd name="T9" fmla="*/ 22 h 22"/>
                <a:gd name="T10" fmla="*/ 20 w 20"/>
                <a:gd name="T11" fmla="*/ 0 h 22"/>
                <a:gd name="T12" fmla="*/ 16 w 20"/>
                <a:gd name="T13" fmla="*/ 0 h 22"/>
                <a:gd name="T14" fmla="*/ 16 w 20"/>
                <a:gd name="T15" fmla="*/ 15 h 22"/>
                <a:gd name="T16" fmla="*/ 4 w 20"/>
                <a:gd name="T17" fmla="*/ 0 h 22"/>
                <a:gd name="T18" fmla="*/ 0 w 20"/>
                <a:gd name="T19" fmla="*/ 0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4" y="22"/>
                  </a:lnTo>
                  <a:lnTo>
                    <a:pt x="4" y="6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2996" y="3174"/>
              <a:ext cx="18" cy="22"/>
            </a:xfrm>
            <a:custGeom>
              <a:avLst/>
              <a:gdLst>
                <a:gd name="T0" fmla="*/ 24 w 31"/>
                <a:gd name="T1" fmla="*/ 26 h 37"/>
                <a:gd name="T2" fmla="*/ 22 w 31"/>
                <a:gd name="T3" fmla="*/ 30 h 37"/>
                <a:gd name="T4" fmla="*/ 17 w 31"/>
                <a:gd name="T5" fmla="*/ 31 h 37"/>
                <a:gd name="T6" fmla="*/ 6 w 31"/>
                <a:gd name="T7" fmla="*/ 31 h 37"/>
                <a:gd name="T8" fmla="*/ 6 w 31"/>
                <a:gd name="T9" fmla="*/ 21 h 37"/>
                <a:gd name="T10" fmla="*/ 17 w 31"/>
                <a:gd name="T11" fmla="*/ 21 h 37"/>
                <a:gd name="T12" fmla="*/ 22 w 31"/>
                <a:gd name="T13" fmla="*/ 23 h 37"/>
                <a:gd name="T14" fmla="*/ 24 w 31"/>
                <a:gd name="T15" fmla="*/ 26 h 37"/>
                <a:gd name="T16" fmla="*/ 22 w 31"/>
                <a:gd name="T17" fmla="*/ 11 h 37"/>
                <a:gd name="T18" fmla="*/ 20 w 31"/>
                <a:gd name="T19" fmla="*/ 15 h 37"/>
                <a:gd name="T20" fmla="*/ 15 w 31"/>
                <a:gd name="T21" fmla="*/ 16 h 37"/>
                <a:gd name="T22" fmla="*/ 6 w 31"/>
                <a:gd name="T23" fmla="*/ 16 h 37"/>
                <a:gd name="T24" fmla="*/ 6 w 31"/>
                <a:gd name="T25" fmla="*/ 6 h 37"/>
                <a:gd name="T26" fmla="*/ 16 w 31"/>
                <a:gd name="T27" fmla="*/ 6 h 37"/>
                <a:gd name="T28" fmla="*/ 20 w 31"/>
                <a:gd name="T29" fmla="*/ 7 h 37"/>
                <a:gd name="T30" fmla="*/ 22 w 31"/>
                <a:gd name="T31" fmla="*/ 11 h 37"/>
                <a:gd name="T32" fmla="*/ 0 w 31"/>
                <a:gd name="T33" fmla="*/ 37 h 37"/>
                <a:gd name="T34" fmla="*/ 17 w 31"/>
                <a:gd name="T35" fmla="*/ 37 h 37"/>
                <a:gd name="T36" fmla="*/ 23 w 31"/>
                <a:gd name="T37" fmla="*/ 37 h 37"/>
                <a:gd name="T38" fmla="*/ 27 w 31"/>
                <a:gd name="T39" fmla="*/ 35 h 37"/>
                <a:gd name="T40" fmla="*/ 30 w 31"/>
                <a:gd name="T41" fmla="*/ 31 h 37"/>
                <a:gd name="T42" fmla="*/ 31 w 31"/>
                <a:gd name="T43" fmla="*/ 27 h 37"/>
                <a:gd name="T44" fmla="*/ 31 w 31"/>
                <a:gd name="T45" fmla="*/ 27 h 37"/>
                <a:gd name="T46" fmla="*/ 30 w 31"/>
                <a:gd name="T47" fmla="*/ 24 h 37"/>
                <a:gd name="T48" fmla="*/ 29 w 31"/>
                <a:gd name="T49" fmla="*/ 21 h 37"/>
                <a:gd name="T50" fmla="*/ 26 w 31"/>
                <a:gd name="T51" fmla="*/ 19 h 37"/>
                <a:gd name="T52" fmla="*/ 23 w 31"/>
                <a:gd name="T53" fmla="*/ 18 h 37"/>
                <a:gd name="T54" fmla="*/ 25 w 31"/>
                <a:gd name="T55" fmla="*/ 17 h 37"/>
                <a:gd name="T56" fmla="*/ 27 w 31"/>
                <a:gd name="T57" fmla="*/ 15 h 37"/>
                <a:gd name="T58" fmla="*/ 28 w 31"/>
                <a:gd name="T59" fmla="*/ 13 h 37"/>
                <a:gd name="T60" fmla="*/ 29 w 31"/>
                <a:gd name="T61" fmla="*/ 10 h 37"/>
                <a:gd name="T62" fmla="*/ 29 w 31"/>
                <a:gd name="T63" fmla="*/ 10 h 37"/>
                <a:gd name="T64" fmla="*/ 26 w 31"/>
                <a:gd name="T65" fmla="*/ 3 h 37"/>
                <a:gd name="T66" fmla="*/ 17 w 31"/>
                <a:gd name="T67" fmla="*/ 0 h 37"/>
                <a:gd name="T68" fmla="*/ 0 w 31"/>
                <a:gd name="T69" fmla="*/ 0 h 37"/>
                <a:gd name="T70" fmla="*/ 0 w 31"/>
                <a:gd name="T7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37">
                  <a:moveTo>
                    <a:pt x="24" y="26"/>
                  </a:moveTo>
                  <a:cubicBezTo>
                    <a:pt x="24" y="28"/>
                    <a:pt x="24" y="29"/>
                    <a:pt x="22" y="30"/>
                  </a:cubicBezTo>
                  <a:cubicBezTo>
                    <a:pt x="21" y="31"/>
                    <a:pt x="19" y="31"/>
                    <a:pt x="1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2"/>
                    <a:pt x="22" y="23"/>
                  </a:cubicBezTo>
                  <a:cubicBezTo>
                    <a:pt x="24" y="23"/>
                    <a:pt x="24" y="25"/>
                    <a:pt x="24" y="26"/>
                  </a:cubicBezTo>
                  <a:close/>
                  <a:moveTo>
                    <a:pt x="22" y="11"/>
                  </a:moveTo>
                  <a:cubicBezTo>
                    <a:pt x="22" y="12"/>
                    <a:pt x="22" y="14"/>
                    <a:pt x="20" y="15"/>
                  </a:cubicBezTo>
                  <a:cubicBezTo>
                    <a:pt x="19" y="15"/>
                    <a:pt x="17" y="16"/>
                    <a:pt x="1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6"/>
                    <a:pt x="20" y="7"/>
                  </a:cubicBezTo>
                  <a:cubicBezTo>
                    <a:pt x="22" y="8"/>
                    <a:pt x="22" y="9"/>
                    <a:pt x="22" y="11"/>
                  </a:cubicBezTo>
                  <a:close/>
                  <a:moveTo>
                    <a:pt x="0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9" y="37"/>
                    <a:pt x="21" y="37"/>
                    <a:pt x="23" y="37"/>
                  </a:cubicBezTo>
                  <a:cubicBezTo>
                    <a:pt x="24" y="36"/>
                    <a:pt x="26" y="35"/>
                    <a:pt x="27" y="35"/>
                  </a:cubicBezTo>
                  <a:cubicBezTo>
                    <a:pt x="28" y="34"/>
                    <a:pt x="29" y="33"/>
                    <a:pt x="30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5"/>
                    <a:pt x="30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20"/>
                    <a:pt x="26" y="19"/>
                  </a:cubicBezTo>
                  <a:cubicBezTo>
                    <a:pt x="25" y="19"/>
                    <a:pt x="24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7"/>
                    <a:pt x="28" y="5"/>
                    <a:pt x="26" y="3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43" y="3174"/>
              <a:ext cx="17" cy="22"/>
            </a:xfrm>
            <a:custGeom>
              <a:avLst/>
              <a:gdLst>
                <a:gd name="T0" fmla="*/ 0 w 17"/>
                <a:gd name="T1" fmla="*/ 22 h 22"/>
                <a:gd name="T2" fmla="*/ 17 w 17"/>
                <a:gd name="T3" fmla="*/ 22 h 22"/>
                <a:gd name="T4" fmla="*/ 17 w 17"/>
                <a:gd name="T5" fmla="*/ 18 h 22"/>
                <a:gd name="T6" fmla="*/ 4 w 17"/>
                <a:gd name="T7" fmla="*/ 18 h 22"/>
                <a:gd name="T8" fmla="*/ 4 w 17"/>
                <a:gd name="T9" fmla="*/ 12 h 22"/>
                <a:gd name="T10" fmla="*/ 15 w 17"/>
                <a:gd name="T11" fmla="*/ 12 h 22"/>
                <a:gd name="T12" fmla="*/ 15 w 17"/>
                <a:gd name="T13" fmla="*/ 9 h 22"/>
                <a:gd name="T14" fmla="*/ 4 w 17"/>
                <a:gd name="T15" fmla="*/ 9 h 22"/>
                <a:gd name="T16" fmla="*/ 4 w 17"/>
                <a:gd name="T17" fmla="*/ 3 h 22"/>
                <a:gd name="T18" fmla="*/ 17 w 17"/>
                <a:gd name="T19" fmla="*/ 3 h 22"/>
                <a:gd name="T20" fmla="*/ 17 w 17"/>
                <a:gd name="T21" fmla="*/ 0 h 22"/>
                <a:gd name="T22" fmla="*/ 0 w 17"/>
                <a:gd name="T23" fmla="*/ 0 h 22"/>
                <a:gd name="T24" fmla="*/ 0 w 1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17" y="22"/>
                  </a:lnTo>
                  <a:lnTo>
                    <a:pt x="17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4" y="9"/>
                  </a:lnTo>
                  <a:lnTo>
                    <a:pt x="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087" y="3174"/>
              <a:ext cx="21" cy="22"/>
            </a:xfrm>
            <a:custGeom>
              <a:avLst/>
              <a:gdLst>
                <a:gd name="T0" fmla="*/ 9 w 21"/>
                <a:gd name="T1" fmla="*/ 22 h 22"/>
                <a:gd name="T2" fmla="*/ 13 w 21"/>
                <a:gd name="T3" fmla="*/ 22 h 22"/>
                <a:gd name="T4" fmla="*/ 13 w 21"/>
                <a:gd name="T5" fmla="*/ 13 h 22"/>
                <a:gd name="T6" fmla="*/ 21 w 21"/>
                <a:gd name="T7" fmla="*/ 0 h 22"/>
                <a:gd name="T8" fmla="*/ 17 w 21"/>
                <a:gd name="T9" fmla="*/ 0 h 22"/>
                <a:gd name="T10" fmla="*/ 11 w 21"/>
                <a:gd name="T11" fmla="*/ 10 h 22"/>
                <a:gd name="T12" fmla="*/ 4 w 21"/>
                <a:gd name="T13" fmla="*/ 0 h 22"/>
                <a:gd name="T14" fmla="*/ 0 w 21"/>
                <a:gd name="T15" fmla="*/ 0 h 22"/>
                <a:gd name="T16" fmla="*/ 9 w 21"/>
                <a:gd name="T17" fmla="*/ 14 h 22"/>
                <a:gd name="T18" fmla="*/ 9 w 2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13" y="22"/>
                  </a:lnTo>
                  <a:lnTo>
                    <a:pt x="13" y="13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134" y="3174"/>
              <a:ext cx="23" cy="23"/>
            </a:xfrm>
            <a:custGeom>
              <a:avLst/>
              <a:gdLst>
                <a:gd name="T0" fmla="*/ 14 w 38"/>
                <a:gd name="T1" fmla="*/ 31 h 38"/>
                <a:gd name="T2" fmla="*/ 10 w 38"/>
                <a:gd name="T3" fmla="*/ 28 h 38"/>
                <a:gd name="T4" fmla="*/ 7 w 38"/>
                <a:gd name="T5" fmla="*/ 24 h 38"/>
                <a:gd name="T6" fmla="*/ 7 w 38"/>
                <a:gd name="T7" fmla="*/ 19 h 38"/>
                <a:gd name="T8" fmla="*/ 7 w 38"/>
                <a:gd name="T9" fmla="*/ 19 h 38"/>
                <a:gd name="T10" fmla="*/ 7 w 38"/>
                <a:gd name="T11" fmla="*/ 13 h 38"/>
                <a:gd name="T12" fmla="*/ 10 w 38"/>
                <a:gd name="T13" fmla="*/ 9 h 38"/>
                <a:gd name="T14" fmla="*/ 14 w 38"/>
                <a:gd name="T15" fmla="*/ 7 h 38"/>
                <a:gd name="T16" fmla="*/ 19 w 38"/>
                <a:gd name="T17" fmla="*/ 5 h 38"/>
                <a:gd name="T18" fmla="*/ 24 w 38"/>
                <a:gd name="T19" fmla="*/ 7 h 38"/>
                <a:gd name="T20" fmla="*/ 28 w 38"/>
                <a:gd name="T21" fmla="*/ 9 h 38"/>
                <a:gd name="T22" fmla="*/ 31 w 38"/>
                <a:gd name="T23" fmla="*/ 14 h 38"/>
                <a:gd name="T24" fmla="*/ 32 w 38"/>
                <a:gd name="T25" fmla="*/ 19 h 38"/>
                <a:gd name="T26" fmla="*/ 32 w 38"/>
                <a:gd name="T27" fmla="*/ 19 h 38"/>
                <a:gd name="T28" fmla="*/ 31 w 38"/>
                <a:gd name="T29" fmla="*/ 24 h 38"/>
                <a:gd name="T30" fmla="*/ 28 w 38"/>
                <a:gd name="T31" fmla="*/ 28 h 38"/>
                <a:gd name="T32" fmla="*/ 24 w 38"/>
                <a:gd name="T33" fmla="*/ 31 h 38"/>
                <a:gd name="T34" fmla="*/ 19 w 38"/>
                <a:gd name="T35" fmla="*/ 32 h 38"/>
                <a:gd name="T36" fmla="*/ 14 w 38"/>
                <a:gd name="T37" fmla="*/ 31 h 38"/>
                <a:gd name="T38" fmla="*/ 27 w 38"/>
                <a:gd name="T39" fmla="*/ 36 h 38"/>
                <a:gd name="T40" fmla="*/ 33 w 38"/>
                <a:gd name="T41" fmla="*/ 32 h 38"/>
                <a:gd name="T42" fmla="*/ 37 w 38"/>
                <a:gd name="T43" fmla="*/ 26 h 38"/>
                <a:gd name="T44" fmla="*/ 38 w 38"/>
                <a:gd name="T45" fmla="*/ 19 h 38"/>
                <a:gd name="T46" fmla="*/ 38 w 38"/>
                <a:gd name="T47" fmla="*/ 19 h 38"/>
                <a:gd name="T48" fmla="*/ 37 w 38"/>
                <a:gd name="T49" fmla="*/ 11 h 38"/>
                <a:gd name="T50" fmla="*/ 33 w 38"/>
                <a:gd name="T51" fmla="*/ 5 h 38"/>
                <a:gd name="T52" fmla="*/ 27 w 38"/>
                <a:gd name="T53" fmla="*/ 1 h 38"/>
                <a:gd name="T54" fmla="*/ 19 w 38"/>
                <a:gd name="T55" fmla="*/ 0 h 38"/>
                <a:gd name="T56" fmla="*/ 11 w 38"/>
                <a:gd name="T57" fmla="*/ 1 h 38"/>
                <a:gd name="T58" fmla="*/ 5 w 38"/>
                <a:gd name="T59" fmla="*/ 5 h 38"/>
                <a:gd name="T60" fmla="*/ 1 w 38"/>
                <a:gd name="T61" fmla="*/ 11 h 38"/>
                <a:gd name="T62" fmla="*/ 0 w 38"/>
                <a:gd name="T63" fmla="*/ 19 h 38"/>
                <a:gd name="T64" fmla="*/ 0 w 38"/>
                <a:gd name="T65" fmla="*/ 19 h 38"/>
                <a:gd name="T66" fmla="*/ 1 w 38"/>
                <a:gd name="T67" fmla="*/ 26 h 38"/>
                <a:gd name="T68" fmla="*/ 5 w 38"/>
                <a:gd name="T69" fmla="*/ 32 h 38"/>
                <a:gd name="T70" fmla="*/ 11 w 38"/>
                <a:gd name="T71" fmla="*/ 36 h 38"/>
                <a:gd name="T72" fmla="*/ 19 w 38"/>
                <a:gd name="T73" fmla="*/ 38 h 38"/>
                <a:gd name="T74" fmla="*/ 27 w 38"/>
                <a:gd name="T7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4" y="31"/>
                  </a:moveTo>
                  <a:cubicBezTo>
                    <a:pt x="13" y="30"/>
                    <a:pt x="11" y="29"/>
                    <a:pt x="10" y="28"/>
                  </a:cubicBezTo>
                  <a:cubicBezTo>
                    <a:pt x="9" y="27"/>
                    <a:pt x="8" y="25"/>
                    <a:pt x="7" y="24"/>
                  </a:cubicBezTo>
                  <a:cubicBezTo>
                    <a:pt x="7" y="22"/>
                    <a:pt x="7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7"/>
                    <a:pt x="7" y="15"/>
                    <a:pt x="7" y="13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7"/>
                    <a:pt x="14" y="7"/>
                  </a:cubicBezTo>
                  <a:cubicBezTo>
                    <a:pt x="16" y="6"/>
                    <a:pt x="17" y="5"/>
                    <a:pt x="19" y="5"/>
                  </a:cubicBezTo>
                  <a:cubicBezTo>
                    <a:pt x="21" y="5"/>
                    <a:pt x="23" y="6"/>
                    <a:pt x="24" y="7"/>
                  </a:cubicBezTo>
                  <a:cubicBezTo>
                    <a:pt x="26" y="7"/>
                    <a:pt x="27" y="8"/>
                    <a:pt x="28" y="9"/>
                  </a:cubicBezTo>
                  <a:cubicBezTo>
                    <a:pt x="29" y="11"/>
                    <a:pt x="30" y="12"/>
                    <a:pt x="31" y="14"/>
                  </a:cubicBezTo>
                  <a:cubicBezTo>
                    <a:pt x="31" y="15"/>
                    <a:pt x="32" y="17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21"/>
                    <a:pt x="31" y="22"/>
                    <a:pt x="31" y="24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29"/>
                    <a:pt x="26" y="30"/>
                    <a:pt x="24" y="31"/>
                  </a:cubicBezTo>
                  <a:cubicBezTo>
                    <a:pt x="23" y="31"/>
                    <a:pt x="21" y="32"/>
                    <a:pt x="19" y="32"/>
                  </a:cubicBezTo>
                  <a:cubicBezTo>
                    <a:pt x="17" y="32"/>
                    <a:pt x="16" y="31"/>
                    <a:pt x="14" y="31"/>
                  </a:cubicBezTo>
                  <a:close/>
                  <a:moveTo>
                    <a:pt x="27" y="36"/>
                  </a:moveTo>
                  <a:cubicBezTo>
                    <a:pt x="29" y="35"/>
                    <a:pt x="31" y="34"/>
                    <a:pt x="33" y="32"/>
                  </a:cubicBezTo>
                  <a:cubicBezTo>
                    <a:pt x="35" y="30"/>
                    <a:pt x="36" y="28"/>
                    <a:pt x="37" y="26"/>
                  </a:cubicBezTo>
                  <a:cubicBezTo>
                    <a:pt x="38" y="24"/>
                    <a:pt x="38" y="21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6"/>
                    <a:pt x="38" y="14"/>
                    <a:pt x="37" y="11"/>
                  </a:cubicBezTo>
                  <a:cubicBezTo>
                    <a:pt x="36" y="9"/>
                    <a:pt x="35" y="7"/>
                    <a:pt x="33" y="5"/>
                  </a:cubicBezTo>
                  <a:cubicBezTo>
                    <a:pt x="31" y="3"/>
                    <a:pt x="29" y="2"/>
                    <a:pt x="27" y="1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6" y="0"/>
                    <a:pt x="14" y="0"/>
                    <a:pt x="11" y="1"/>
                  </a:cubicBezTo>
                  <a:cubicBezTo>
                    <a:pt x="9" y="2"/>
                    <a:pt x="7" y="4"/>
                    <a:pt x="5" y="5"/>
                  </a:cubicBezTo>
                  <a:cubicBezTo>
                    <a:pt x="3" y="7"/>
                    <a:pt x="2" y="9"/>
                    <a:pt x="1" y="11"/>
                  </a:cubicBezTo>
                  <a:cubicBezTo>
                    <a:pt x="0" y="14"/>
                    <a:pt x="0" y="16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4"/>
                    <a:pt x="1" y="26"/>
                  </a:cubicBezTo>
                  <a:cubicBezTo>
                    <a:pt x="2" y="28"/>
                    <a:pt x="3" y="30"/>
                    <a:pt x="5" y="32"/>
                  </a:cubicBezTo>
                  <a:cubicBezTo>
                    <a:pt x="7" y="34"/>
                    <a:pt x="9" y="35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3187" y="3174"/>
              <a:ext cx="19" cy="22"/>
            </a:xfrm>
            <a:custGeom>
              <a:avLst/>
              <a:gdLst>
                <a:gd name="T0" fmla="*/ 0 w 19"/>
                <a:gd name="T1" fmla="*/ 22 h 22"/>
                <a:gd name="T2" fmla="*/ 3 w 19"/>
                <a:gd name="T3" fmla="*/ 22 h 22"/>
                <a:gd name="T4" fmla="*/ 3 w 19"/>
                <a:gd name="T5" fmla="*/ 6 h 22"/>
                <a:gd name="T6" fmla="*/ 15 w 19"/>
                <a:gd name="T7" fmla="*/ 22 h 22"/>
                <a:gd name="T8" fmla="*/ 19 w 19"/>
                <a:gd name="T9" fmla="*/ 22 h 22"/>
                <a:gd name="T10" fmla="*/ 19 w 19"/>
                <a:gd name="T11" fmla="*/ 0 h 22"/>
                <a:gd name="T12" fmla="*/ 15 w 19"/>
                <a:gd name="T13" fmla="*/ 0 h 22"/>
                <a:gd name="T14" fmla="*/ 15 w 19"/>
                <a:gd name="T15" fmla="*/ 15 h 22"/>
                <a:gd name="T16" fmla="*/ 3 w 19"/>
                <a:gd name="T17" fmla="*/ 0 h 22"/>
                <a:gd name="T18" fmla="*/ 0 w 19"/>
                <a:gd name="T19" fmla="*/ 0 h 22"/>
                <a:gd name="T20" fmla="*/ 0 w 19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3" y="22"/>
                  </a:lnTo>
                  <a:lnTo>
                    <a:pt x="3" y="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236" y="3174"/>
              <a:ext cx="20" cy="22"/>
            </a:xfrm>
            <a:custGeom>
              <a:avLst/>
              <a:gdLst>
                <a:gd name="T0" fmla="*/ 14 w 33"/>
                <a:gd name="T1" fmla="*/ 6 h 37"/>
                <a:gd name="T2" fmla="*/ 19 w 33"/>
                <a:gd name="T3" fmla="*/ 7 h 37"/>
                <a:gd name="T4" fmla="*/ 23 w 33"/>
                <a:gd name="T5" fmla="*/ 10 h 37"/>
                <a:gd name="T6" fmla="*/ 26 w 33"/>
                <a:gd name="T7" fmla="*/ 14 h 37"/>
                <a:gd name="T8" fmla="*/ 26 w 33"/>
                <a:gd name="T9" fmla="*/ 19 h 37"/>
                <a:gd name="T10" fmla="*/ 26 w 33"/>
                <a:gd name="T11" fmla="*/ 19 h 37"/>
                <a:gd name="T12" fmla="*/ 26 w 33"/>
                <a:gd name="T13" fmla="*/ 24 h 37"/>
                <a:gd name="T14" fmla="*/ 23 w 33"/>
                <a:gd name="T15" fmla="*/ 28 h 37"/>
                <a:gd name="T16" fmla="*/ 19 w 33"/>
                <a:gd name="T17" fmla="*/ 30 h 37"/>
                <a:gd name="T18" fmla="*/ 14 w 33"/>
                <a:gd name="T19" fmla="*/ 31 h 37"/>
                <a:gd name="T20" fmla="*/ 6 w 33"/>
                <a:gd name="T21" fmla="*/ 31 h 37"/>
                <a:gd name="T22" fmla="*/ 6 w 33"/>
                <a:gd name="T23" fmla="*/ 6 h 37"/>
                <a:gd name="T24" fmla="*/ 14 w 33"/>
                <a:gd name="T25" fmla="*/ 6 h 37"/>
                <a:gd name="T26" fmla="*/ 0 w 33"/>
                <a:gd name="T27" fmla="*/ 37 h 37"/>
                <a:gd name="T28" fmla="*/ 14 w 33"/>
                <a:gd name="T29" fmla="*/ 37 h 37"/>
                <a:gd name="T30" fmla="*/ 22 w 33"/>
                <a:gd name="T31" fmla="*/ 36 h 37"/>
                <a:gd name="T32" fmla="*/ 28 w 33"/>
                <a:gd name="T33" fmla="*/ 32 h 37"/>
                <a:gd name="T34" fmla="*/ 32 w 33"/>
                <a:gd name="T35" fmla="*/ 26 h 37"/>
                <a:gd name="T36" fmla="*/ 33 w 33"/>
                <a:gd name="T37" fmla="*/ 19 h 37"/>
                <a:gd name="T38" fmla="*/ 33 w 33"/>
                <a:gd name="T39" fmla="*/ 19 h 37"/>
                <a:gd name="T40" fmla="*/ 32 w 33"/>
                <a:gd name="T41" fmla="*/ 11 h 37"/>
                <a:gd name="T42" fmla="*/ 28 w 33"/>
                <a:gd name="T43" fmla="*/ 5 h 37"/>
                <a:gd name="T44" fmla="*/ 22 w 33"/>
                <a:gd name="T45" fmla="*/ 2 h 37"/>
                <a:gd name="T46" fmla="*/ 14 w 33"/>
                <a:gd name="T47" fmla="*/ 0 h 37"/>
                <a:gd name="T48" fmla="*/ 0 w 33"/>
                <a:gd name="T49" fmla="*/ 0 h 37"/>
                <a:gd name="T50" fmla="*/ 0 w 33"/>
                <a:gd name="T5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37">
                  <a:moveTo>
                    <a:pt x="14" y="6"/>
                  </a:moveTo>
                  <a:cubicBezTo>
                    <a:pt x="16" y="6"/>
                    <a:pt x="17" y="6"/>
                    <a:pt x="19" y="7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4" y="11"/>
                    <a:pt x="25" y="12"/>
                    <a:pt x="26" y="14"/>
                  </a:cubicBezTo>
                  <a:cubicBezTo>
                    <a:pt x="26" y="15"/>
                    <a:pt x="26" y="17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1"/>
                    <a:pt x="26" y="22"/>
                    <a:pt x="26" y="24"/>
                  </a:cubicBezTo>
                  <a:cubicBezTo>
                    <a:pt x="25" y="25"/>
                    <a:pt x="24" y="27"/>
                    <a:pt x="23" y="28"/>
                  </a:cubicBezTo>
                  <a:cubicBezTo>
                    <a:pt x="22" y="29"/>
                    <a:pt x="20" y="30"/>
                    <a:pt x="19" y="30"/>
                  </a:cubicBezTo>
                  <a:cubicBezTo>
                    <a:pt x="17" y="31"/>
                    <a:pt x="16" y="31"/>
                    <a:pt x="14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14" y="6"/>
                  </a:lnTo>
                  <a:close/>
                  <a:moveTo>
                    <a:pt x="0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7" y="37"/>
                    <a:pt x="19" y="37"/>
                    <a:pt x="22" y="36"/>
                  </a:cubicBezTo>
                  <a:cubicBezTo>
                    <a:pt x="24" y="35"/>
                    <a:pt x="26" y="33"/>
                    <a:pt x="28" y="32"/>
                  </a:cubicBezTo>
                  <a:cubicBezTo>
                    <a:pt x="30" y="30"/>
                    <a:pt x="31" y="28"/>
                    <a:pt x="32" y="26"/>
                  </a:cubicBezTo>
                  <a:cubicBezTo>
                    <a:pt x="33" y="24"/>
                    <a:pt x="33" y="21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3" y="14"/>
                    <a:pt x="32" y="11"/>
                  </a:cubicBezTo>
                  <a:cubicBezTo>
                    <a:pt x="31" y="9"/>
                    <a:pt x="30" y="7"/>
                    <a:pt x="28" y="5"/>
                  </a:cubicBezTo>
                  <a:cubicBezTo>
                    <a:pt x="26" y="4"/>
                    <a:pt x="24" y="3"/>
                    <a:pt x="22" y="2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3238" y="3037"/>
              <a:ext cx="21" cy="21"/>
            </a:xfrm>
            <a:custGeom>
              <a:avLst/>
              <a:gdLst>
                <a:gd name="T0" fmla="*/ 2 w 35"/>
                <a:gd name="T1" fmla="*/ 18 h 35"/>
                <a:gd name="T2" fmla="*/ 18 w 35"/>
                <a:gd name="T3" fmla="*/ 33 h 35"/>
                <a:gd name="T4" fmla="*/ 33 w 35"/>
                <a:gd name="T5" fmla="*/ 18 h 35"/>
                <a:gd name="T6" fmla="*/ 18 w 35"/>
                <a:gd name="T7" fmla="*/ 2 h 35"/>
                <a:gd name="T8" fmla="*/ 2 w 35"/>
                <a:gd name="T9" fmla="*/ 18 h 35"/>
                <a:gd name="T10" fmla="*/ 0 w 35"/>
                <a:gd name="T11" fmla="*/ 18 h 35"/>
                <a:gd name="T12" fmla="*/ 18 w 35"/>
                <a:gd name="T13" fmla="*/ 0 h 35"/>
                <a:gd name="T14" fmla="*/ 35 w 35"/>
                <a:gd name="T15" fmla="*/ 18 h 35"/>
                <a:gd name="T16" fmla="*/ 18 w 35"/>
                <a:gd name="T17" fmla="*/ 35 h 35"/>
                <a:gd name="T18" fmla="*/ 0 w 35"/>
                <a:gd name="T1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2" y="18"/>
                  </a:moveTo>
                  <a:cubicBezTo>
                    <a:pt x="2" y="26"/>
                    <a:pt x="9" y="33"/>
                    <a:pt x="18" y="33"/>
                  </a:cubicBezTo>
                  <a:cubicBezTo>
                    <a:pt x="26" y="33"/>
                    <a:pt x="33" y="26"/>
                    <a:pt x="33" y="18"/>
                  </a:cubicBezTo>
                  <a:cubicBezTo>
                    <a:pt x="33" y="9"/>
                    <a:pt x="26" y="2"/>
                    <a:pt x="18" y="2"/>
                  </a:cubicBezTo>
                  <a:cubicBezTo>
                    <a:pt x="9" y="2"/>
                    <a:pt x="2" y="9"/>
                    <a:pt x="2" y="18"/>
                  </a:cubicBezTo>
                  <a:moveTo>
                    <a:pt x="0" y="18"/>
                  </a:move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ubicBezTo>
                    <a:pt x="8" y="35"/>
                    <a:pt x="0" y="27"/>
                    <a:pt x="0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3245" y="3041"/>
              <a:ext cx="9" cy="13"/>
            </a:xfrm>
            <a:custGeom>
              <a:avLst/>
              <a:gdLst>
                <a:gd name="T0" fmla="*/ 3 w 15"/>
                <a:gd name="T1" fmla="*/ 10 h 22"/>
                <a:gd name="T2" fmla="*/ 4 w 15"/>
                <a:gd name="T3" fmla="*/ 10 h 22"/>
                <a:gd name="T4" fmla="*/ 9 w 15"/>
                <a:gd name="T5" fmla="*/ 6 h 22"/>
                <a:gd name="T6" fmla="*/ 4 w 15"/>
                <a:gd name="T7" fmla="*/ 3 h 22"/>
                <a:gd name="T8" fmla="*/ 3 w 15"/>
                <a:gd name="T9" fmla="*/ 3 h 22"/>
                <a:gd name="T10" fmla="*/ 3 w 15"/>
                <a:gd name="T11" fmla="*/ 10 h 22"/>
                <a:gd name="T12" fmla="*/ 10 w 15"/>
                <a:gd name="T13" fmla="*/ 22 h 22"/>
                <a:gd name="T14" fmla="*/ 4 w 15"/>
                <a:gd name="T15" fmla="*/ 13 h 22"/>
                <a:gd name="T16" fmla="*/ 3 w 15"/>
                <a:gd name="T17" fmla="*/ 13 h 22"/>
                <a:gd name="T18" fmla="*/ 3 w 15"/>
                <a:gd name="T19" fmla="*/ 22 h 22"/>
                <a:gd name="T20" fmla="*/ 0 w 15"/>
                <a:gd name="T21" fmla="*/ 22 h 22"/>
                <a:gd name="T22" fmla="*/ 0 w 15"/>
                <a:gd name="T23" fmla="*/ 0 h 22"/>
                <a:gd name="T24" fmla="*/ 4 w 15"/>
                <a:gd name="T25" fmla="*/ 0 h 22"/>
                <a:gd name="T26" fmla="*/ 10 w 15"/>
                <a:gd name="T27" fmla="*/ 1 h 22"/>
                <a:gd name="T28" fmla="*/ 13 w 15"/>
                <a:gd name="T29" fmla="*/ 6 h 22"/>
                <a:gd name="T30" fmla="*/ 11 w 15"/>
                <a:gd name="T31" fmla="*/ 10 h 22"/>
                <a:gd name="T32" fmla="*/ 8 w 15"/>
                <a:gd name="T33" fmla="*/ 12 h 22"/>
                <a:gd name="T34" fmla="*/ 15 w 15"/>
                <a:gd name="T35" fmla="*/ 22 h 22"/>
                <a:gd name="T36" fmla="*/ 10 w 15"/>
                <a:gd name="T3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22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9" y="9"/>
                    <a:pt x="9" y="6"/>
                  </a:cubicBezTo>
                  <a:cubicBezTo>
                    <a:pt x="9" y="4"/>
                    <a:pt x="8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0"/>
                  </a:lnTo>
                  <a:close/>
                  <a:moveTo>
                    <a:pt x="10" y="2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2696" y="3037"/>
              <a:ext cx="87" cy="113"/>
            </a:xfrm>
            <a:custGeom>
              <a:avLst/>
              <a:gdLst>
                <a:gd name="T0" fmla="*/ 87 w 87"/>
                <a:gd name="T1" fmla="*/ 22 h 113"/>
                <a:gd name="T2" fmla="*/ 21 w 87"/>
                <a:gd name="T3" fmla="*/ 22 h 113"/>
                <a:gd name="T4" fmla="*/ 21 w 87"/>
                <a:gd name="T5" fmla="*/ 42 h 113"/>
                <a:gd name="T6" fmla="*/ 65 w 87"/>
                <a:gd name="T7" fmla="*/ 42 h 113"/>
                <a:gd name="T8" fmla="*/ 65 w 87"/>
                <a:gd name="T9" fmla="*/ 64 h 113"/>
                <a:gd name="T10" fmla="*/ 21 w 87"/>
                <a:gd name="T11" fmla="*/ 64 h 113"/>
                <a:gd name="T12" fmla="*/ 21 w 87"/>
                <a:gd name="T13" fmla="*/ 113 h 113"/>
                <a:gd name="T14" fmla="*/ 0 w 87"/>
                <a:gd name="T15" fmla="*/ 113 h 113"/>
                <a:gd name="T16" fmla="*/ 0 w 87"/>
                <a:gd name="T17" fmla="*/ 0 h 113"/>
                <a:gd name="T18" fmla="*/ 87 w 87"/>
                <a:gd name="T19" fmla="*/ 0 h 113"/>
                <a:gd name="T20" fmla="*/ 87 w 87"/>
                <a:gd name="T21" fmla="*/ 2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13">
                  <a:moveTo>
                    <a:pt x="87" y="22"/>
                  </a:moveTo>
                  <a:lnTo>
                    <a:pt x="21" y="22"/>
                  </a:lnTo>
                  <a:lnTo>
                    <a:pt x="21" y="42"/>
                  </a:lnTo>
                  <a:lnTo>
                    <a:pt x="65" y="42"/>
                  </a:lnTo>
                  <a:lnTo>
                    <a:pt x="65" y="64"/>
                  </a:lnTo>
                  <a:lnTo>
                    <a:pt x="21" y="64"/>
                  </a:lnTo>
                  <a:lnTo>
                    <a:pt x="21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2787" y="3036"/>
              <a:ext cx="116" cy="116"/>
            </a:xfrm>
            <a:custGeom>
              <a:avLst/>
              <a:gdLst>
                <a:gd name="T0" fmla="*/ 159 w 194"/>
                <a:gd name="T1" fmla="*/ 95 h 192"/>
                <a:gd name="T2" fmla="*/ 141 w 194"/>
                <a:gd name="T3" fmla="*/ 53 h 192"/>
                <a:gd name="T4" fmla="*/ 97 w 194"/>
                <a:gd name="T5" fmla="*/ 35 h 192"/>
                <a:gd name="T6" fmla="*/ 54 w 194"/>
                <a:gd name="T7" fmla="*/ 53 h 192"/>
                <a:gd name="T8" fmla="*/ 36 w 194"/>
                <a:gd name="T9" fmla="*/ 95 h 192"/>
                <a:gd name="T10" fmla="*/ 54 w 194"/>
                <a:gd name="T11" fmla="*/ 138 h 192"/>
                <a:gd name="T12" fmla="*/ 97 w 194"/>
                <a:gd name="T13" fmla="*/ 156 h 192"/>
                <a:gd name="T14" fmla="*/ 141 w 194"/>
                <a:gd name="T15" fmla="*/ 138 h 192"/>
                <a:gd name="T16" fmla="*/ 159 w 194"/>
                <a:gd name="T17" fmla="*/ 95 h 192"/>
                <a:gd name="T18" fmla="*/ 194 w 194"/>
                <a:gd name="T19" fmla="*/ 95 h 192"/>
                <a:gd name="T20" fmla="*/ 165 w 194"/>
                <a:gd name="T21" fmla="*/ 163 h 192"/>
                <a:gd name="T22" fmla="*/ 97 w 194"/>
                <a:gd name="T23" fmla="*/ 192 h 192"/>
                <a:gd name="T24" fmla="*/ 29 w 194"/>
                <a:gd name="T25" fmla="*/ 163 h 192"/>
                <a:gd name="T26" fmla="*/ 0 w 194"/>
                <a:gd name="T27" fmla="*/ 95 h 192"/>
                <a:gd name="T28" fmla="*/ 28 w 194"/>
                <a:gd name="T29" fmla="*/ 27 h 192"/>
                <a:gd name="T30" fmla="*/ 97 w 194"/>
                <a:gd name="T31" fmla="*/ 0 h 192"/>
                <a:gd name="T32" fmla="*/ 165 w 194"/>
                <a:gd name="T33" fmla="*/ 28 h 192"/>
                <a:gd name="T34" fmla="*/ 194 w 194"/>
                <a:gd name="T35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2">
                  <a:moveTo>
                    <a:pt x="159" y="95"/>
                  </a:moveTo>
                  <a:cubicBezTo>
                    <a:pt x="159" y="78"/>
                    <a:pt x="153" y="65"/>
                    <a:pt x="141" y="53"/>
                  </a:cubicBezTo>
                  <a:cubicBezTo>
                    <a:pt x="129" y="41"/>
                    <a:pt x="114" y="35"/>
                    <a:pt x="97" y="35"/>
                  </a:cubicBezTo>
                  <a:cubicBezTo>
                    <a:pt x="80" y="35"/>
                    <a:pt x="66" y="41"/>
                    <a:pt x="54" y="53"/>
                  </a:cubicBezTo>
                  <a:cubicBezTo>
                    <a:pt x="42" y="64"/>
                    <a:pt x="36" y="78"/>
                    <a:pt x="36" y="95"/>
                  </a:cubicBezTo>
                  <a:cubicBezTo>
                    <a:pt x="36" y="111"/>
                    <a:pt x="42" y="126"/>
                    <a:pt x="54" y="138"/>
                  </a:cubicBezTo>
                  <a:cubicBezTo>
                    <a:pt x="66" y="150"/>
                    <a:pt x="80" y="156"/>
                    <a:pt x="97" y="156"/>
                  </a:cubicBezTo>
                  <a:cubicBezTo>
                    <a:pt x="114" y="156"/>
                    <a:pt x="129" y="150"/>
                    <a:pt x="141" y="138"/>
                  </a:cubicBezTo>
                  <a:cubicBezTo>
                    <a:pt x="153" y="126"/>
                    <a:pt x="159" y="111"/>
                    <a:pt x="159" y="95"/>
                  </a:cubicBezTo>
                  <a:moveTo>
                    <a:pt x="194" y="95"/>
                  </a:moveTo>
                  <a:cubicBezTo>
                    <a:pt x="194" y="121"/>
                    <a:pt x="185" y="144"/>
                    <a:pt x="165" y="163"/>
                  </a:cubicBezTo>
                  <a:cubicBezTo>
                    <a:pt x="146" y="182"/>
                    <a:pt x="124" y="192"/>
                    <a:pt x="97" y="192"/>
                  </a:cubicBezTo>
                  <a:cubicBezTo>
                    <a:pt x="71" y="192"/>
                    <a:pt x="48" y="182"/>
                    <a:pt x="29" y="163"/>
                  </a:cubicBezTo>
                  <a:cubicBezTo>
                    <a:pt x="10" y="144"/>
                    <a:pt x="0" y="121"/>
                    <a:pt x="0" y="95"/>
                  </a:cubicBezTo>
                  <a:cubicBezTo>
                    <a:pt x="0" y="68"/>
                    <a:pt x="10" y="46"/>
                    <a:pt x="28" y="27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23" y="0"/>
                    <a:pt x="146" y="9"/>
                    <a:pt x="165" y="28"/>
                  </a:cubicBezTo>
                  <a:cubicBezTo>
                    <a:pt x="184" y="47"/>
                    <a:pt x="194" y="69"/>
                    <a:pt x="194" y="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2918" y="3036"/>
              <a:ext cx="105" cy="116"/>
            </a:xfrm>
            <a:custGeom>
              <a:avLst/>
              <a:gdLst>
                <a:gd name="T0" fmla="*/ 175 w 175"/>
                <a:gd name="T1" fmla="*/ 149 h 192"/>
                <a:gd name="T2" fmla="*/ 96 w 175"/>
                <a:gd name="T3" fmla="*/ 192 h 192"/>
                <a:gd name="T4" fmla="*/ 28 w 175"/>
                <a:gd name="T5" fmla="*/ 163 h 192"/>
                <a:gd name="T6" fmla="*/ 0 w 175"/>
                <a:gd name="T7" fmla="*/ 96 h 192"/>
                <a:gd name="T8" fmla="*/ 28 w 175"/>
                <a:gd name="T9" fmla="*/ 28 h 192"/>
                <a:gd name="T10" fmla="*/ 97 w 175"/>
                <a:gd name="T11" fmla="*/ 0 h 192"/>
                <a:gd name="T12" fmla="*/ 174 w 175"/>
                <a:gd name="T13" fmla="*/ 41 h 192"/>
                <a:gd name="T14" fmla="*/ 146 w 175"/>
                <a:gd name="T15" fmla="*/ 61 h 192"/>
                <a:gd name="T16" fmla="*/ 96 w 175"/>
                <a:gd name="T17" fmla="*/ 35 h 192"/>
                <a:gd name="T18" fmla="*/ 53 w 175"/>
                <a:gd name="T19" fmla="*/ 53 h 192"/>
                <a:gd name="T20" fmla="*/ 35 w 175"/>
                <a:gd name="T21" fmla="*/ 95 h 192"/>
                <a:gd name="T22" fmla="*/ 53 w 175"/>
                <a:gd name="T23" fmla="*/ 138 h 192"/>
                <a:gd name="T24" fmla="*/ 96 w 175"/>
                <a:gd name="T25" fmla="*/ 156 h 192"/>
                <a:gd name="T26" fmla="*/ 146 w 175"/>
                <a:gd name="T27" fmla="*/ 130 h 192"/>
                <a:gd name="T28" fmla="*/ 175 w 175"/>
                <a:gd name="T29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92">
                  <a:moveTo>
                    <a:pt x="175" y="149"/>
                  </a:moveTo>
                  <a:cubicBezTo>
                    <a:pt x="155" y="177"/>
                    <a:pt x="128" y="192"/>
                    <a:pt x="96" y="192"/>
                  </a:cubicBezTo>
                  <a:cubicBezTo>
                    <a:pt x="69" y="192"/>
                    <a:pt x="47" y="182"/>
                    <a:pt x="28" y="163"/>
                  </a:cubicBezTo>
                  <a:cubicBezTo>
                    <a:pt x="10" y="145"/>
                    <a:pt x="0" y="122"/>
                    <a:pt x="0" y="96"/>
                  </a:cubicBezTo>
                  <a:cubicBezTo>
                    <a:pt x="0" y="69"/>
                    <a:pt x="10" y="46"/>
                    <a:pt x="28" y="28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30" y="1"/>
                    <a:pt x="156" y="14"/>
                    <a:pt x="174" y="4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32" y="44"/>
                    <a:pt x="115" y="35"/>
                    <a:pt x="96" y="35"/>
                  </a:cubicBezTo>
                  <a:cubicBezTo>
                    <a:pt x="79" y="35"/>
                    <a:pt x="65" y="41"/>
                    <a:pt x="53" y="53"/>
                  </a:cubicBezTo>
                  <a:cubicBezTo>
                    <a:pt x="41" y="65"/>
                    <a:pt x="35" y="79"/>
                    <a:pt x="35" y="95"/>
                  </a:cubicBezTo>
                  <a:cubicBezTo>
                    <a:pt x="35" y="112"/>
                    <a:pt x="41" y="127"/>
                    <a:pt x="53" y="138"/>
                  </a:cubicBezTo>
                  <a:cubicBezTo>
                    <a:pt x="65" y="150"/>
                    <a:pt x="79" y="156"/>
                    <a:pt x="96" y="156"/>
                  </a:cubicBezTo>
                  <a:cubicBezTo>
                    <a:pt x="114" y="156"/>
                    <a:pt x="131" y="147"/>
                    <a:pt x="146" y="130"/>
                  </a:cubicBezTo>
                  <a:lnTo>
                    <a:pt x="175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3029" y="3037"/>
              <a:ext cx="126" cy="113"/>
            </a:xfrm>
            <a:custGeom>
              <a:avLst/>
              <a:gdLst>
                <a:gd name="T0" fmla="*/ 81 w 126"/>
                <a:gd name="T1" fmla="*/ 67 h 113"/>
                <a:gd name="T2" fmla="*/ 63 w 126"/>
                <a:gd name="T3" fmla="*/ 28 h 113"/>
                <a:gd name="T4" fmla="*/ 44 w 126"/>
                <a:gd name="T5" fmla="*/ 67 h 113"/>
                <a:gd name="T6" fmla="*/ 81 w 126"/>
                <a:gd name="T7" fmla="*/ 67 h 113"/>
                <a:gd name="T8" fmla="*/ 126 w 126"/>
                <a:gd name="T9" fmla="*/ 113 h 113"/>
                <a:gd name="T10" fmla="*/ 103 w 126"/>
                <a:gd name="T11" fmla="*/ 113 h 113"/>
                <a:gd name="T12" fmla="*/ 91 w 126"/>
                <a:gd name="T13" fmla="*/ 89 h 113"/>
                <a:gd name="T14" fmla="*/ 35 w 126"/>
                <a:gd name="T15" fmla="*/ 89 h 113"/>
                <a:gd name="T16" fmla="*/ 23 w 126"/>
                <a:gd name="T17" fmla="*/ 113 h 113"/>
                <a:gd name="T18" fmla="*/ 0 w 126"/>
                <a:gd name="T19" fmla="*/ 113 h 113"/>
                <a:gd name="T20" fmla="*/ 52 w 126"/>
                <a:gd name="T21" fmla="*/ 0 h 113"/>
                <a:gd name="T22" fmla="*/ 73 w 126"/>
                <a:gd name="T23" fmla="*/ 0 h 113"/>
                <a:gd name="T24" fmla="*/ 126 w 126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3">
                  <a:moveTo>
                    <a:pt x="81" y="67"/>
                  </a:moveTo>
                  <a:lnTo>
                    <a:pt x="63" y="28"/>
                  </a:lnTo>
                  <a:lnTo>
                    <a:pt x="44" y="67"/>
                  </a:lnTo>
                  <a:lnTo>
                    <a:pt x="81" y="67"/>
                  </a:lnTo>
                  <a:close/>
                  <a:moveTo>
                    <a:pt x="126" y="113"/>
                  </a:moveTo>
                  <a:lnTo>
                    <a:pt x="103" y="113"/>
                  </a:lnTo>
                  <a:lnTo>
                    <a:pt x="91" y="89"/>
                  </a:lnTo>
                  <a:lnTo>
                    <a:pt x="35" y="89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126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3169" y="3037"/>
              <a:ext cx="87" cy="113"/>
            </a:xfrm>
            <a:custGeom>
              <a:avLst/>
              <a:gdLst>
                <a:gd name="T0" fmla="*/ 87 w 87"/>
                <a:gd name="T1" fmla="*/ 113 h 113"/>
                <a:gd name="T2" fmla="*/ 0 w 87"/>
                <a:gd name="T3" fmla="*/ 113 h 113"/>
                <a:gd name="T4" fmla="*/ 0 w 87"/>
                <a:gd name="T5" fmla="*/ 0 h 113"/>
                <a:gd name="T6" fmla="*/ 21 w 87"/>
                <a:gd name="T7" fmla="*/ 0 h 113"/>
                <a:gd name="T8" fmla="*/ 21 w 87"/>
                <a:gd name="T9" fmla="*/ 92 h 113"/>
                <a:gd name="T10" fmla="*/ 87 w 87"/>
                <a:gd name="T11" fmla="*/ 92 h 113"/>
                <a:gd name="T12" fmla="*/ 87 w 87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3">
                  <a:moveTo>
                    <a:pt x="87" y="113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2"/>
                  </a:lnTo>
                  <a:lnTo>
                    <a:pt x="87" y="92"/>
                  </a:lnTo>
                  <a:lnTo>
                    <a:pt x="87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554" y="3126"/>
              <a:ext cx="50" cy="71"/>
            </a:xfrm>
            <a:custGeom>
              <a:avLst/>
              <a:gdLst>
                <a:gd name="T0" fmla="*/ 26 w 84"/>
                <a:gd name="T1" fmla="*/ 0 h 117"/>
                <a:gd name="T2" fmla="*/ 84 w 84"/>
                <a:gd name="T3" fmla="*/ 75 h 117"/>
                <a:gd name="T4" fmla="*/ 65 w 84"/>
                <a:gd name="T5" fmla="*/ 117 h 117"/>
                <a:gd name="T6" fmla="*/ 15 w 84"/>
                <a:gd name="T7" fmla="*/ 66 h 117"/>
                <a:gd name="T8" fmla="*/ 26 w 84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26" y="0"/>
                  </a:moveTo>
                  <a:cubicBezTo>
                    <a:pt x="26" y="23"/>
                    <a:pt x="38" y="62"/>
                    <a:pt x="84" y="75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27" y="99"/>
                    <a:pt x="15" y="66"/>
                  </a:cubicBezTo>
                  <a:cubicBezTo>
                    <a:pt x="0" y="27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2502" y="3019"/>
              <a:ext cx="161" cy="41"/>
            </a:xfrm>
            <a:custGeom>
              <a:avLst/>
              <a:gdLst>
                <a:gd name="T0" fmla="*/ 142 w 269"/>
                <a:gd name="T1" fmla="*/ 5 h 68"/>
                <a:gd name="T2" fmla="*/ 269 w 269"/>
                <a:gd name="T3" fmla="*/ 31 h 68"/>
                <a:gd name="T4" fmla="*/ 252 w 269"/>
                <a:gd name="T5" fmla="*/ 68 h 68"/>
                <a:gd name="T6" fmla="*/ 137 w 269"/>
                <a:gd name="T7" fmla="*/ 51 h 68"/>
                <a:gd name="T8" fmla="*/ 19 w 269"/>
                <a:gd name="T9" fmla="*/ 60 h 68"/>
                <a:gd name="T10" fmla="*/ 0 w 269"/>
                <a:gd name="T11" fmla="*/ 18 h 68"/>
                <a:gd name="T12" fmla="*/ 142 w 269"/>
                <a:gd name="T13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68">
                  <a:moveTo>
                    <a:pt x="142" y="5"/>
                  </a:moveTo>
                  <a:cubicBezTo>
                    <a:pt x="239" y="11"/>
                    <a:pt x="269" y="31"/>
                    <a:pt x="269" y="31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2" y="68"/>
                    <a:pt x="209" y="55"/>
                    <a:pt x="137" y="51"/>
                  </a:cubicBezTo>
                  <a:cubicBezTo>
                    <a:pt x="88" y="49"/>
                    <a:pt x="49" y="54"/>
                    <a:pt x="19" y="6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4" y="0"/>
                    <a:pt x="142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2547" y="3054"/>
              <a:ext cx="88" cy="22"/>
            </a:xfrm>
            <a:custGeom>
              <a:avLst/>
              <a:gdLst>
                <a:gd name="T0" fmla="*/ 0 w 148"/>
                <a:gd name="T1" fmla="*/ 25 h 37"/>
                <a:gd name="T2" fmla="*/ 34 w 148"/>
                <a:gd name="T3" fmla="*/ 9 h 37"/>
                <a:gd name="T4" fmla="*/ 60 w 148"/>
                <a:gd name="T5" fmla="*/ 0 h 37"/>
                <a:gd name="T6" fmla="*/ 107 w 148"/>
                <a:gd name="T7" fmla="*/ 4 h 37"/>
                <a:gd name="T8" fmla="*/ 148 w 148"/>
                <a:gd name="T9" fmla="*/ 10 h 37"/>
                <a:gd name="T10" fmla="*/ 104 w 148"/>
                <a:gd name="T11" fmla="*/ 22 h 37"/>
                <a:gd name="T12" fmla="*/ 68 w 148"/>
                <a:gd name="T13" fmla="*/ 37 h 37"/>
                <a:gd name="T14" fmla="*/ 0 w 148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7">
                  <a:moveTo>
                    <a:pt x="0" y="25"/>
                  </a:moveTo>
                  <a:cubicBezTo>
                    <a:pt x="0" y="25"/>
                    <a:pt x="19" y="16"/>
                    <a:pt x="34" y="9"/>
                  </a:cubicBezTo>
                  <a:cubicBezTo>
                    <a:pt x="48" y="3"/>
                    <a:pt x="60" y="0"/>
                    <a:pt x="60" y="0"/>
                  </a:cubicBezTo>
                  <a:cubicBezTo>
                    <a:pt x="75" y="1"/>
                    <a:pt x="91" y="2"/>
                    <a:pt x="107" y="4"/>
                  </a:cubicBezTo>
                  <a:cubicBezTo>
                    <a:pt x="130" y="6"/>
                    <a:pt x="148" y="10"/>
                    <a:pt x="148" y="10"/>
                  </a:cubicBezTo>
                  <a:cubicBezTo>
                    <a:pt x="148" y="10"/>
                    <a:pt x="128" y="14"/>
                    <a:pt x="104" y="22"/>
                  </a:cubicBezTo>
                  <a:cubicBezTo>
                    <a:pt x="79" y="31"/>
                    <a:pt x="68" y="37"/>
                    <a:pt x="68" y="37"/>
                  </a:cubicBezTo>
                  <a:cubicBezTo>
                    <a:pt x="68" y="37"/>
                    <a:pt x="35" y="29"/>
                    <a:pt x="0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538" y="3073"/>
              <a:ext cx="96" cy="43"/>
            </a:xfrm>
            <a:custGeom>
              <a:avLst/>
              <a:gdLst>
                <a:gd name="T0" fmla="*/ 4 w 161"/>
                <a:gd name="T1" fmla="*/ 0 h 70"/>
                <a:gd name="T2" fmla="*/ 94 w 161"/>
                <a:gd name="T3" fmla="*/ 15 h 70"/>
                <a:gd name="T4" fmla="*/ 161 w 161"/>
                <a:gd name="T5" fmla="*/ 36 h 70"/>
                <a:gd name="T6" fmla="*/ 145 w 161"/>
                <a:gd name="T7" fmla="*/ 70 h 70"/>
                <a:gd name="T8" fmla="*/ 78 w 161"/>
                <a:gd name="T9" fmla="*/ 50 h 70"/>
                <a:gd name="T10" fmla="*/ 0 w 161"/>
                <a:gd name="T11" fmla="*/ 38 h 70"/>
                <a:gd name="T12" fmla="*/ 4 w 161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70">
                  <a:moveTo>
                    <a:pt x="4" y="0"/>
                  </a:moveTo>
                  <a:cubicBezTo>
                    <a:pt x="4" y="0"/>
                    <a:pt x="45" y="2"/>
                    <a:pt x="94" y="15"/>
                  </a:cubicBezTo>
                  <a:cubicBezTo>
                    <a:pt x="136" y="26"/>
                    <a:pt x="161" y="36"/>
                    <a:pt x="161" y="36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28" y="62"/>
                    <a:pt x="78" y="50"/>
                  </a:cubicBezTo>
                  <a:cubicBezTo>
                    <a:pt x="40" y="40"/>
                    <a:pt x="0" y="38"/>
                    <a:pt x="0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573" y="3109"/>
              <a:ext cx="48" cy="36"/>
            </a:xfrm>
            <a:custGeom>
              <a:avLst/>
              <a:gdLst>
                <a:gd name="T0" fmla="*/ 9 w 80"/>
                <a:gd name="T1" fmla="*/ 60 h 60"/>
                <a:gd name="T2" fmla="*/ 1 w 80"/>
                <a:gd name="T3" fmla="*/ 37 h 60"/>
                <a:gd name="T4" fmla="*/ 2 w 80"/>
                <a:gd name="T5" fmla="*/ 19 h 60"/>
                <a:gd name="T6" fmla="*/ 14 w 80"/>
                <a:gd name="T7" fmla="*/ 8 h 60"/>
                <a:gd name="T8" fmla="*/ 26 w 80"/>
                <a:gd name="T9" fmla="*/ 0 h 60"/>
                <a:gd name="T10" fmla="*/ 52 w 80"/>
                <a:gd name="T11" fmla="*/ 7 h 60"/>
                <a:gd name="T12" fmla="*/ 80 w 80"/>
                <a:gd name="T13" fmla="*/ 17 h 60"/>
                <a:gd name="T14" fmla="*/ 36 w 80"/>
                <a:gd name="T15" fmla="*/ 34 h 60"/>
                <a:gd name="T16" fmla="*/ 9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9" y="60"/>
                  </a:moveTo>
                  <a:cubicBezTo>
                    <a:pt x="9" y="60"/>
                    <a:pt x="3" y="50"/>
                    <a:pt x="1" y="37"/>
                  </a:cubicBezTo>
                  <a:cubicBezTo>
                    <a:pt x="0" y="26"/>
                    <a:pt x="2" y="19"/>
                    <a:pt x="2" y="19"/>
                  </a:cubicBezTo>
                  <a:cubicBezTo>
                    <a:pt x="2" y="19"/>
                    <a:pt x="6" y="14"/>
                    <a:pt x="14" y="8"/>
                  </a:cubicBezTo>
                  <a:cubicBezTo>
                    <a:pt x="22" y="3"/>
                    <a:pt x="26" y="0"/>
                    <a:pt x="26" y="0"/>
                  </a:cubicBezTo>
                  <a:cubicBezTo>
                    <a:pt x="26" y="0"/>
                    <a:pt x="40" y="4"/>
                    <a:pt x="52" y="7"/>
                  </a:cubicBezTo>
                  <a:cubicBezTo>
                    <a:pt x="62" y="10"/>
                    <a:pt x="80" y="17"/>
                    <a:pt x="80" y="17"/>
                  </a:cubicBezTo>
                  <a:cubicBezTo>
                    <a:pt x="80" y="17"/>
                    <a:pt x="58" y="21"/>
                    <a:pt x="36" y="34"/>
                  </a:cubicBezTo>
                  <a:cubicBezTo>
                    <a:pt x="15" y="47"/>
                    <a:pt x="9" y="60"/>
                    <a:pt x="9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37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2743200"/>
            <a:ext cx="9144000" cy="2400300"/>
          </a:xfrm>
          <a:prstGeom prst="rect">
            <a:avLst/>
          </a:prstGeom>
          <a:gradFill>
            <a:gsLst>
              <a:gs pos="74000">
                <a:schemeClr val="tx1"/>
              </a:gs>
              <a:gs pos="0">
                <a:srgbClr val="46474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37" name="Rectangle : coins arrondis 36"/>
          <p:cNvSpPr/>
          <p:nvPr userDrawn="1"/>
        </p:nvSpPr>
        <p:spPr>
          <a:xfrm>
            <a:off x="397230" y="1918882"/>
            <a:ext cx="2329875" cy="213168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7120"/>
            <a:ext cx="9144000" cy="394279"/>
          </a:xfrm>
        </p:spPr>
        <p:txBody>
          <a:bodyPr tIns="0" bIns="0" anchor="ctr" anchorCtr="0">
            <a:normAutofit/>
          </a:bodyPr>
          <a:lstStyle>
            <a:lvl1pPr marL="0" indent="0" algn="ctr" defTabSz="457200" rtl="0" eaLnBrk="1" latinLnBrk="0" hangingPunct="1">
              <a:buFontTx/>
              <a:buNone/>
              <a:defRPr lang="fr-FR" sz="2200" b="1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3547110" y="478539"/>
            <a:ext cx="20497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973513" y="4795838"/>
            <a:ext cx="1200150" cy="277812"/>
            <a:chOff x="2503" y="3021"/>
            <a:chExt cx="756" cy="17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03" y="3021"/>
              <a:ext cx="756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69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5 w 16"/>
                <a:gd name="T7" fmla="*/ 18 h 22"/>
                <a:gd name="T8" fmla="*/ 5 w 16"/>
                <a:gd name="T9" fmla="*/ 0 h 22"/>
                <a:gd name="T10" fmla="*/ 0 w 16"/>
                <a:gd name="T11" fmla="*/ 0 h 22"/>
                <a:gd name="T12" fmla="*/ 0 w 1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5" y="18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1" y="3174"/>
              <a:ext cx="4" cy="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74" y="3174"/>
              <a:ext cx="18" cy="23"/>
            </a:xfrm>
            <a:custGeom>
              <a:avLst/>
              <a:gdLst>
                <a:gd name="T0" fmla="*/ 21 w 29"/>
                <a:gd name="T1" fmla="*/ 37 h 38"/>
                <a:gd name="T2" fmla="*/ 25 w 29"/>
                <a:gd name="T3" fmla="*/ 35 h 38"/>
                <a:gd name="T4" fmla="*/ 28 w 29"/>
                <a:gd name="T5" fmla="*/ 31 h 38"/>
                <a:gd name="T6" fmla="*/ 29 w 29"/>
                <a:gd name="T7" fmla="*/ 27 h 38"/>
                <a:gd name="T8" fmla="*/ 29 w 29"/>
                <a:gd name="T9" fmla="*/ 27 h 38"/>
                <a:gd name="T10" fmla="*/ 28 w 29"/>
                <a:gd name="T11" fmla="*/ 23 h 38"/>
                <a:gd name="T12" fmla="*/ 26 w 29"/>
                <a:gd name="T13" fmla="*/ 20 h 38"/>
                <a:gd name="T14" fmla="*/ 22 w 29"/>
                <a:gd name="T15" fmla="*/ 17 h 38"/>
                <a:gd name="T16" fmla="*/ 17 w 29"/>
                <a:gd name="T17" fmla="*/ 16 h 38"/>
                <a:gd name="T18" fmla="*/ 13 w 29"/>
                <a:gd name="T19" fmla="*/ 15 h 38"/>
                <a:gd name="T20" fmla="*/ 10 w 29"/>
                <a:gd name="T21" fmla="*/ 13 h 38"/>
                <a:gd name="T22" fmla="*/ 8 w 29"/>
                <a:gd name="T23" fmla="*/ 12 h 38"/>
                <a:gd name="T24" fmla="*/ 8 w 29"/>
                <a:gd name="T25" fmla="*/ 10 h 38"/>
                <a:gd name="T26" fmla="*/ 8 w 29"/>
                <a:gd name="T27" fmla="*/ 10 h 38"/>
                <a:gd name="T28" fmla="*/ 10 w 29"/>
                <a:gd name="T29" fmla="*/ 7 h 38"/>
                <a:gd name="T30" fmla="*/ 14 w 29"/>
                <a:gd name="T31" fmla="*/ 5 h 38"/>
                <a:gd name="T32" fmla="*/ 19 w 29"/>
                <a:gd name="T33" fmla="*/ 6 h 38"/>
                <a:gd name="T34" fmla="*/ 24 w 29"/>
                <a:gd name="T35" fmla="*/ 9 h 38"/>
                <a:gd name="T36" fmla="*/ 28 w 29"/>
                <a:gd name="T37" fmla="*/ 4 h 38"/>
                <a:gd name="T38" fmla="*/ 22 w 29"/>
                <a:gd name="T39" fmla="*/ 1 h 38"/>
                <a:gd name="T40" fmla="*/ 14 w 29"/>
                <a:gd name="T41" fmla="*/ 0 h 38"/>
                <a:gd name="T42" fmla="*/ 9 w 29"/>
                <a:gd name="T43" fmla="*/ 0 h 38"/>
                <a:gd name="T44" fmla="*/ 5 w 29"/>
                <a:gd name="T45" fmla="*/ 3 h 38"/>
                <a:gd name="T46" fmla="*/ 3 w 29"/>
                <a:gd name="T47" fmla="*/ 6 h 38"/>
                <a:gd name="T48" fmla="*/ 2 w 29"/>
                <a:gd name="T49" fmla="*/ 10 h 38"/>
                <a:gd name="T50" fmla="*/ 2 w 29"/>
                <a:gd name="T51" fmla="*/ 11 h 38"/>
                <a:gd name="T52" fmla="*/ 2 w 29"/>
                <a:gd name="T53" fmla="*/ 15 h 38"/>
                <a:gd name="T54" fmla="*/ 5 w 29"/>
                <a:gd name="T55" fmla="*/ 18 h 38"/>
                <a:gd name="T56" fmla="*/ 9 w 29"/>
                <a:gd name="T57" fmla="*/ 20 h 38"/>
                <a:gd name="T58" fmla="*/ 14 w 29"/>
                <a:gd name="T59" fmla="*/ 22 h 38"/>
                <a:gd name="T60" fmla="*/ 18 w 29"/>
                <a:gd name="T61" fmla="*/ 23 h 38"/>
                <a:gd name="T62" fmla="*/ 21 w 29"/>
                <a:gd name="T63" fmla="*/ 24 h 38"/>
                <a:gd name="T64" fmla="*/ 22 w 29"/>
                <a:gd name="T65" fmla="*/ 25 h 38"/>
                <a:gd name="T66" fmla="*/ 22 w 29"/>
                <a:gd name="T67" fmla="*/ 27 h 38"/>
                <a:gd name="T68" fmla="*/ 22 w 29"/>
                <a:gd name="T69" fmla="*/ 27 h 38"/>
                <a:gd name="T70" fmla="*/ 20 w 29"/>
                <a:gd name="T71" fmla="*/ 31 h 38"/>
                <a:gd name="T72" fmla="*/ 16 w 29"/>
                <a:gd name="T73" fmla="*/ 32 h 38"/>
                <a:gd name="T74" fmla="*/ 9 w 29"/>
                <a:gd name="T75" fmla="*/ 31 h 38"/>
                <a:gd name="T76" fmla="*/ 4 w 29"/>
                <a:gd name="T77" fmla="*/ 27 h 38"/>
                <a:gd name="T78" fmla="*/ 0 w 29"/>
                <a:gd name="T79" fmla="*/ 32 h 38"/>
                <a:gd name="T80" fmla="*/ 7 w 29"/>
                <a:gd name="T81" fmla="*/ 36 h 38"/>
                <a:gd name="T82" fmla="*/ 16 w 29"/>
                <a:gd name="T83" fmla="*/ 38 h 38"/>
                <a:gd name="T84" fmla="*/ 21 w 29"/>
                <a:gd name="T8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38">
                  <a:moveTo>
                    <a:pt x="21" y="37"/>
                  </a:moveTo>
                  <a:cubicBezTo>
                    <a:pt x="22" y="36"/>
                    <a:pt x="24" y="36"/>
                    <a:pt x="25" y="35"/>
                  </a:cubicBezTo>
                  <a:cubicBezTo>
                    <a:pt x="26" y="34"/>
                    <a:pt x="27" y="33"/>
                    <a:pt x="28" y="31"/>
                  </a:cubicBezTo>
                  <a:cubicBezTo>
                    <a:pt x="28" y="30"/>
                    <a:pt x="29" y="28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5"/>
                    <a:pt x="28" y="24"/>
                    <a:pt x="28" y="23"/>
                  </a:cubicBezTo>
                  <a:cubicBezTo>
                    <a:pt x="27" y="21"/>
                    <a:pt x="27" y="20"/>
                    <a:pt x="26" y="20"/>
                  </a:cubicBezTo>
                  <a:cubicBezTo>
                    <a:pt x="25" y="19"/>
                    <a:pt x="23" y="18"/>
                    <a:pt x="22" y="17"/>
                  </a:cubicBezTo>
                  <a:cubicBezTo>
                    <a:pt x="21" y="17"/>
                    <a:pt x="19" y="16"/>
                    <a:pt x="17" y="16"/>
                  </a:cubicBezTo>
                  <a:cubicBezTo>
                    <a:pt x="15" y="15"/>
                    <a:pt x="14" y="15"/>
                    <a:pt x="13" y="15"/>
                  </a:cubicBezTo>
                  <a:cubicBezTo>
                    <a:pt x="11" y="14"/>
                    <a:pt x="10" y="14"/>
                    <a:pt x="10" y="13"/>
                  </a:cubicBezTo>
                  <a:cubicBezTo>
                    <a:pt x="9" y="13"/>
                    <a:pt x="9" y="12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9" y="8"/>
                    <a:pt x="10" y="7"/>
                  </a:cubicBezTo>
                  <a:cubicBezTo>
                    <a:pt x="11" y="6"/>
                    <a:pt x="12" y="5"/>
                    <a:pt x="14" y="5"/>
                  </a:cubicBezTo>
                  <a:cubicBezTo>
                    <a:pt x="16" y="5"/>
                    <a:pt x="17" y="6"/>
                    <a:pt x="19" y="6"/>
                  </a:cubicBezTo>
                  <a:cubicBezTo>
                    <a:pt x="21" y="7"/>
                    <a:pt x="22" y="8"/>
                    <a:pt x="24" y="9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4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1"/>
                    <a:pt x="6" y="2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2" y="9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4"/>
                    <a:pt x="2" y="15"/>
                  </a:cubicBezTo>
                  <a:cubicBezTo>
                    <a:pt x="3" y="16"/>
                    <a:pt x="4" y="17"/>
                    <a:pt x="5" y="18"/>
                  </a:cubicBezTo>
                  <a:cubicBezTo>
                    <a:pt x="6" y="19"/>
                    <a:pt x="7" y="19"/>
                    <a:pt x="9" y="20"/>
                  </a:cubicBezTo>
                  <a:cubicBezTo>
                    <a:pt x="10" y="21"/>
                    <a:pt x="12" y="21"/>
                    <a:pt x="14" y="22"/>
                  </a:cubicBezTo>
                  <a:cubicBezTo>
                    <a:pt x="16" y="22"/>
                    <a:pt x="17" y="22"/>
                    <a:pt x="18" y="23"/>
                  </a:cubicBezTo>
                  <a:cubicBezTo>
                    <a:pt x="19" y="23"/>
                    <a:pt x="20" y="24"/>
                    <a:pt x="21" y="24"/>
                  </a:cubicBezTo>
                  <a:cubicBezTo>
                    <a:pt x="21" y="24"/>
                    <a:pt x="22" y="25"/>
                    <a:pt x="22" y="25"/>
                  </a:cubicBezTo>
                  <a:cubicBezTo>
                    <a:pt x="22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9"/>
                    <a:pt x="22" y="30"/>
                    <a:pt x="20" y="31"/>
                  </a:cubicBezTo>
                  <a:cubicBezTo>
                    <a:pt x="19" y="32"/>
                    <a:pt x="18" y="32"/>
                    <a:pt x="16" y="32"/>
                  </a:cubicBezTo>
                  <a:cubicBezTo>
                    <a:pt x="13" y="32"/>
                    <a:pt x="11" y="32"/>
                    <a:pt x="9" y="31"/>
                  </a:cubicBezTo>
                  <a:cubicBezTo>
                    <a:pt x="8" y="30"/>
                    <a:pt x="6" y="29"/>
                    <a:pt x="4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5" y="35"/>
                    <a:pt x="7" y="36"/>
                  </a:cubicBezTo>
                  <a:cubicBezTo>
                    <a:pt x="10" y="37"/>
                    <a:pt x="13" y="38"/>
                    <a:pt x="16" y="38"/>
                  </a:cubicBezTo>
                  <a:cubicBezTo>
                    <a:pt x="17" y="38"/>
                    <a:pt x="19" y="37"/>
                    <a:pt x="21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2818" y="3174"/>
              <a:ext cx="18" cy="22"/>
            </a:xfrm>
            <a:custGeom>
              <a:avLst/>
              <a:gdLst>
                <a:gd name="T0" fmla="*/ 8 w 18"/>
                <a:gd name="T1" fmla="*/ 22 h 22"/>
                <a:gd name="T2" fmla="*/ 12 w 18"/>
                <a:gd name="T3" fmla="*/ 22 h 22"/>
                <a:gd name="T4" fmla="*/ 12 w 18"/>
                <a:gd name="T5" fmla="*/ 3 h 22"/>
                <a:gd name="T6" fmla="*/ 18 w 18"/>
                <a:gd name="T7" fmla="*/ 3 h 22"/>
                <a:gd name="T8" fmla="*/ 18 w 18"/>
                <a:gd name="T9" fmla="*/ 0 h 22"/>
                <a:gd name="T10" fmla="*/ 0 w 18"/>
                <a:gd name="T11" fmla="*/ 0 h 22"/>
                <a:gd name="T12" fmla="*/ 0 w 18"/>
                <a:gd name="T13" fmla="*/ 3 h 22"/>
                <a:gd name="T14" fmla="*/ 8 w 18"/>
                <a:gd name="T15" fmla="*/ 3 h 22"/>
                <a:gd name="T16" fmla="*/ 8 w 18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2">
                  <a:moveTo>
                    <a:pt x="8" y="22"/>
                  </a:moveTo>
                  <a:lnTo>
                    <a:pt x="12" y="22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866" y="3174"/>
              <a:ext cx="16" cy="22"/>
            </a:xfrm>
            <a:custGeom>
              <a:avLst/>
              <a:gdLst>
                <a:gd name="T0" fmla="*/ 0 w 16"/>
                <a:gd name="T1" fmla="*/ 22 h 22"/>
                <a:gd name="T2" fmla="*/ 16 w 16"/>
                <a:gd name="T3" fmla="*/ 22 h 22"/>
                <a:gd name="T4" fmla="*/ 16 w 16"/>
                <a:gd name="T5" fmla="*/ 18 h 22"/>
                <a:gd name="T6" fmla="*/ 3 w 16"/>
                <a:gd name="T7" fmla="*/ 18 h 22"/>
                <a:gd name="T8" fmla="*/ 3 w 16"/>
                <a:gd name="T9" fmla="*/ 12 h 22"/>
                <a:gd name="T10" fmla="*/ 15 w 16"/>
                <a:gd name="T11" fmla="*/ 12 h 22"/>
                <a:gd name="T12" fmla="*/ 15 w 16"/>
                <a:gd name="T13" fmla="*/ 9 h 22"/>
                <a:gd name="T14" fmla="*/ 3 w 16"/>
                <a:gd name="T15" fmla="*/ 9 h 22"/>
                <a:gd name="T16" fmla="*/ 3 w 16"/>
                <a:gd name="T17" fmla="*/ 3 h 22"/>
                <a:gd name="T18" fmla="*/ 16 w 16"/>
                <a:gd name="T19" fmla="*/ 3 h 22"/>
                <a:gd name="T20" fmla="*/ 16 w 16"/>
                <a:gd name="T21" fmla="*/ 0 h 22"/>
                <a:gd name="T22" fmla="*/ 0 w 16"/>
                <a:gd name="T23" fmla="*/ 0 h 22"/>
                <a:gd name="T24" fmla="*/ 0 w 16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2">
                  <a:moveTo>
                    <a:pt x="0" y="22"/>
                  </a:moveTo>
                  <a:lnTo>
                    <a:pt x="16" y="22"/>
                  </a:lnTo>
                  <a:lnTo>
                    <a:pt x="16" y="18"/>
                  </a:lnTo>
                  <a:lnTo>
                    <a:pt x="3" y="18"/>
                  </a:lnTo>
                  <a:lnTo>
                    <a:pt x="3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3" y="9"/>
                  </a:lnTo>
                  <a:lnTo>
                    <a:pt x="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911" y="3174"/>
              <a:ext cx="20" cy="22"/>
            </a:xfrm>
            <a:custGeom>
              <a:avLst/>
              <a:gdLst>
                <a:gd name="T0" fmla="*/ 0 w 20"/>
                <a:gd name="T1" fmla="*/ 22 h 22"/>
                <a:gd name="T2" fmla="*/ 4 w 20"/>
                <a:gd name="T3" fmla="*/ 22 h 22"/>
                <a:gd name="T4" fmla="*/ 4 w 20"/>
                <a:gd name="T5" fmla="*/ 6 h 22"/>
                <a:gd name="T6" fmla="*/ 16 w 20"/>
                <a:gd name="T7" fmla="*/ 22 h 22"/>
                <a:gd name="T8" fmla="*/ 20 w 20"/>
                <a:gd name="T9" fmla="*/ 22 h 22"/>
                <a:gd name="T10" fmla="*/ 20 w 20"/>
                <a:gd name="T11" fmla="*/ 0 h 22"/>
                <a:gd name="T12" fmla="*/ 16 w 20"/>
                <a:gd name="T13" fmla="*/ 0 h 22"/>
                <a:gd name="T14" fmla="*/ 16 w 20"/>
                <a:gd name="T15" fmla="*/ 15 h 22"/>
                <a:gd name="T16" fmla="*/ 4 w 20"/>
                <a:gd name="T17" fmla="*/ 0 h 22"/>
                <a:gd name="T18" fmla="*/ 0 w 20"/>
                <a:gd name="T19" fmla="*/ 0 h 22"/>
                <a:gd name="T20" fmla="*/ 0 w 20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2">
                  <a:moveTo>
                    <a:pt x="0" y="22"/>
                  </a:moveTo>
                  <a:lnTo>
                    <a:pt x="4" y="22"/>
                  </a:lnTo>
                  <a:lnTo>
                    <a:pt x="4" y="6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2996" y="3174"/>
              <a:ext cx="18" cy="22"/>
            </a:xfrm>
            <a:custGeom>
              <a:avLst/>
              <a:gdLst>
                <a:gd name="T0" fmla="*/ 24 w 31"/>
                <a:gd name="T1" fmla="*/ 26 h 37"/>
                <a:gd name="T2" fmla="*/ 22 w 31"/>
                <a:gd name="T3" fmla="*/ 30 h 37"/>
                <a:gd name="T4" fmla="*/ 17 w 31"/>
                <a:gd name="T5" fmla="*/ 31 h 37"/>
                <a:gd name="T6" fmla="*/ 6 w 31"/>
                <a:gd name="T7" fmla="*/ 31 h 37"/>
                <a:gd name="T8" fmla="*/ 6 w 31"/>
                <a:gd name="T9" fmla="*/ 21 h 37"/>
                <a:gd name="T10" fmla="*/ 17 w 31"/>
                <a:gd name="T11" fmla="*/ 21 h 37"/>
                <a:gd name="T12" fmla="*/ 22 w 31"/>
                <a:gd name="T13" fmla="*/ 23 h 37"/>
                <a:gd name="T14" fmla="*/ 24 w 31"/>
                <a:gd name="T15" fmla="*/ 26 h 37"/>
                <a:gd name="T16" fmla="*/ 22 w 31"/>
                <a:gd name="T17" fmla="*/ 11 h 37"/>
                <a:gd name="T18" fmla="*/ 20 w 31"/>
                <a:gd name="T19" fmla="*/ 15 h 37"/>
                <a:gd name="T20" fmla="*/ 15 w 31"/>
                <a:gd name="T21" fmla="*/ 16 h 37"/>
                <a:gd name="T22" fmla="*/ 6 w 31"/>
                <a:gd name="T23" fmla="*/ 16 h 37"/>
                <a:gd name="T24" fmla="*/ 6 w 31"/>
                <a:gd name="T25" fmla="*/ 6 h 37"/>
                <a:gd name="T26" fmla="*/ 16 w 31"/>
                <a:gd name="T27" fmla="*/ 6 h 37"/>
                <a:gd name="T28" fmla="*/ 20 w 31"/>
                <a:gd name="T29" fmla="*/ 7 h 37"/>
                <a:gd name="T30" fmla="*/ 22 w 31"/>
                <a:gd name="T31" fmla="*/ 11 h 37"/>
                <a:gd name="T32" fmla="*/ 0 w 31"/>
                <a:gd name="T33" fmla="*/ 37 h 37"/>
                <a:gd name="T34" fmla="*/ 17 w 31"/>
                <a:gd name="T35" fmla="*/ 37 h 37"/>
                <a:gd name="T36" fmla="*/ 23 w 31"/>
                <a:gd name="T37" fmla="*/ 37 h 37"/>
                <a:gd name="T38" fmla="*/ 27 w 31"/>
                <a:gd name="T39" fmla="*/ 35 h 37"/>
                <a:gd name="T40" fmla="*/ 30 w 31"/>
                <a:gd name="T41" fmla="*/ 31 h 37"/>
                <a:gd name="T42" fmla="*/ 31 w 31"/>
                <a:gd name="T43" fmla="*/ 27 h 37"/>
                <a:gd name="T44" fmla="*/ 31 w 31"/>
                <a:gd name="T45" fmla="*/ 27 h 37"/>
                <a:gd name="T46" fmla="*/ 30 w 31"/>
                <a:gd name="T47" fmla="*/ 24 h 37"/>
                <a:gd name="T48" fmla="*/ 29 w 31"/>
                <a:gd name="T49" fmla="*/ 21 h 37"/>
                <a:gd name="T50" fmla="*/ 26 w 31"/>
                <a:gd name="T51" fmla="*/ 19 h 37"/>
                <a:gd name="T52" fmla="*/ 23 w 31"/>
                <a:gd name="T53" fmla="*/ 18 h 37"/>
                <a:gd name="T54" fmla="*/ 25 w 31"/>
                <a:gd name="T55" fmla="*/ 17 h 37"/>
                <a:gd name="T56" fmla="*/ 27 w 31"/>
                <a:gd name="T57" fmla="*/ 15 h 37"/>
                <a:gd name="T58" fmla="*/ 28 w 31"/>
                <a:gd name="T59" fmla="*/ 13 h 37"/>
                <a:gd name="T60" fmla="*/ 29 w 31"/>
                <a:gd name="T61" fmla="*/ 10 h 37"/>
                <a:gd name="T62" fmla="*/ 29 w 31"/>
                <a:gd name="T63" fmla="*/ 10 h 37"/>
                <a:gd name="T64" fmla="*/ 26 w 31"/>
                <a:gd name="T65" fmla="*/ 3 h 37"/>
                <a:gd name="T66" fmla="*/ 17 w 31"/>
                <a:gd name="T67" fmla="*/ 0 h 37"/>
                <a:gd name="T68" fmla="*/ 0 w 31"/>
                <a:gd name="T69" fmla="*/ 0 h 37"/>
                <a:gd name="T70" fmla="*/ 0 w 31"/>
                <a:gd name="T7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37">
                  <a:moveTo>
                    <a:pt x="24" y="26"/>
                  </a:moveTo>
                  <a:cubicBezTo>
                    <a:pt x="24" y="28"/>
                    <a:pt x="24" y="29"/>
                    <a:pt x="22" y="30"/>
                  </a:cubicBezTo>
                  <a:cubicBezTo>
                    <a:pt x="21" y="31"/>
                    <a:pt x="19" y="31"/>
                    <a:pt x="17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1"/>
                    <a:pt x="21" y="22"/>
                    <a:pt x="22" y="23"/>
                  </a:cubicBezTo>
                  <a:cubicBezTo>
                    <a:pt x="24" y="23"/>
                    <a:pt x="24" y="25"/>
                    <a:pt x="24" y="26"/>
                  </a:cubicBezTo>
                  <a:close/>
                  <a:moveTo>
                    <a:pt x="22" y="11"/>
                  </a:moveTo>
                  <a:cubicBezTo>
                    <a:pt x="22" y="12"/>
                    <a:pt x="22" y="14"/>
                    <a:pt x="20" y="15"/>
                  </a:cubicBezTo>
                  <a:cubicBezTo>
                    <a:pt x="19" y="15"/>
                    <a:pt x="17" y="16"/>
                    <a:pt x="15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6"/>
                    <a:pt x="20" y="7"/>
                  </a:cubicBezTo>
                  <a:cubicBezTo>
                    <a:pt x="22" y="8"/>
                    <a:pt x="22" y="9"/>
                    <a:pt x="22" y="11"/>
                  </a:cubicBezTo>
                  <a:close/>
                  <a:moveTo>
                    <a:pt x="0" y="37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9" y="37"/>
                    <a:pt x="21" y="37"/>
                    <a:pt x="23" y="37"/>
                  </a:cubicBezTo>
                  <a:cubicBezTo>
                    <a:pt x="24" y="36"/>
                    <a:pt x="26" y="35"/>
                    <a:pt x="27" y="35"/>
                  </a:cubicBezTo>
                  <a:cubicBezTo>
                    <a:pt x="28" y="34"/>
                    <a:pt x="29" y="33"/>
                    <a:pt x="30" y="31"/>
                  </a:cubicBezTo>
                  <a:cubicBezTo>
                    <a:pt x="30" y="30"/>
                    <a:pt x="31" y="29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6"/>
                    <a:pt x="31" y="25"/>
                    <a:pt x="30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20"/>
                    <a:pt x="26" y="19"/>
                  </a:cubicBezTo>
                  <a:cubicBezTo>
                    <a:pt x="25" y="19"/>
                    <a:pt x="24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7"/>
                    <a:pt x="28" y="5"/>
                    <a:pt x="26" y="3"/>
                  </a:cubicBezTo>
                  <a:cubicBezTo>
                    <a:pt x="24" y="1"/>
                    <a:pt x="21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43" y="3174"/>
              <a:ext cx="17" cy="22"/>
            </a:xfrm>
            <a:custGeom>
              <a:avLst/>
              <a:gdLst>
                <a:gd name="T0" fmla="*/ 0 w 17"/>
                <a:gd name="T1" fmla="*/ 22 h 22"/>
                <a:gd name="T2" fmla="*/ 17 w 17"/>
                <a:gd name="T3" fmla="*/ 22 h 22"/>
                <a:gd name="T4" fmla="*/ 17 w 17"/>
                <a:gd name="T5" fmla="*/ 18 h 22"/>
                <a:gd name="T6" fmla="*/ 4 w 17"/>
                <a:gd name="T7" fmla="*/ 18 h 22"/>
                <a:gd name="T8" fmla="*/ 4 w 17"/>
                <a:gd name="T9" fmla="*/ 12 h 22"/>
                <a:gd name="T10" fmla="*/ 15 w 17"/>
                <a:gd name="T11" fmla="*/ 12 h 22"/>
                <a:gd name="T12" fmla="*/ 15 w 17"/>
                <a:gd name="T13" fmla="*/ 9 h 22"/>
                <a:gd name="T14" fmla="*/ 4 w 17"/>
                <a:gd name="T15" fmla="*/ 9 h 22"/>
                <a:gd name="T16" fmla="*/ 4 w 17"/>
                <a:gd name="T17" fmla="*/ 3 h 22"/>
                <a:gd name="T18" fmla="*/ 17 w 17"/>
                <a:gd name="T19" fmla="*/ 3 h 22"/>
                <a:gd name="T20" fmla="*/ 17 w 17"/>
                <a:gd name="T21" fmla="*/ 0 h 22"/>
                <a:gd name="T22" fmla="*/ 0 w 17"/>
                <a:gd name="T23" fmla="*/ 0 h 22"/>
                <a:gd name="T24" fmla="*/ 0 w 17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2">
                  <a:moveTo>
                    <a:pt x="0" y="22"/>
                  </a:moveTo>
                  <a:lnTo>
                    <a:pt x="17" y="22"/>
                  </a:lnTo>
                  <a:lnTo>
                    <a:pt x="17" y="18"/>
                  </a:lnTo>
                  <a:lnTo>
                    <a:pt x="4" y="18"/>
                  </a:lnTo>
                  <a:lnTo>
                    <a:pt x="4" y="12"/>
                  </a:lnTo>
                  <a:lnTo>
                    <a:pt x="15" y="12"/>
                  </a:lnTo>
                  <a:lnTo>
                    <a:pt x="15" y="9"/>
                  </a:lnTo>
                  <a:lnTo>
                    <a:pt x="4" y="9"/>
                  </a:lnTo>
                  <a:lnTo>
                    <a:pt x="4" y="3"/>
                  </a:lnTo>
                  <a:lnTo>
                    <a:pt x="17" y="3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087" y="3174"/>
              <a:ext cx="21" cy="22"/>
            </a:xfrm>
            <a:custGeom>
              <a:avLst/>
              <a:gdLst>
                <a:gd name="T0" fmla="*/ 9 w 21"/>
                <a:gd name="T1" fmla="*/ 22 h 22"/>
                <a:gd name="T2" fmla="*/ 13 w 21"/>
                <a:gd name="T3" fmla="*/ 22 h 22"/>
                <a:gd name="T4" fmla="*/ 13 w 21"/>
                <a:gd name="T5" fmla="*/ 13 h 22"/>
                <a:gd name="T6" fmla="*/ 21 w 21"/>
                <a:gd name="T7" fmla="*/ 0 h 22"/>
                <a:gd name="T8" fmla="*/ 17 w 21"/>
                <a:gd name="T9" fmla="*/ 0 h 22"/>
                <a:gd name="T10" fmla="*/ 11 w 21"/>
                <a:gd name="T11" fmla="*/ 10 h 22"/>
                <a:gd name="T12" fmla="*/ 4 w 21"/>
                <a:gd name="T13" fmla="*/ 0 h 22"/>
                <a:gd name="T14" fmla="*/ 0 w 21"/>
                <a:gd name="T15" fmla="*/ 0 h 22"/>
                <a:gd name="T16" fmla="*/ 9 w 21"/>
                <a:gd name="T17" fmla="*/ 14 h 22"/>
                <a:gd name="T18" fmla="*/ 9 w 21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13" y="22"/>
                  </a:lnTo>
                  <a:lnTo>
                    <a:pt x="13" y="13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10"/>
                  </a:lnTo>
                  <a:lnTo>
                    <a:pt x="4" y="0"/>
                  </a:lnTo>
                  <a:lnTo>
                    <a:pt x="0" y="0"/>
                  </a:lnTo>
                  <a:lnTo>
                    <a:pt x="9" y="1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134" y="3174"/>
              <a:ext cx="23" cy="23"/>
            </a:xfrm>
            <a:custGeom>
              <a:avLst/>
              <a:gdLst>
                <a:gd name="T0" fmla="*/ 14 w 38"/>
                <a:gd name="T1" fmla="*/ 31 h 38"/>
                <a:gd name="T2" fmla="*/ 10 w 38"/>
                <a:gd name="T3" fmla="*/ 28 h 38"/>
                <a:gd name="T4" fmla="*/ 7 w 38"/>
                <a:gd name="T5" fmla="*/ 24 h 38"/>
                <a:gd name="T6" fmla="*/ 7 w 38"/>
                <a:gd name="T7" fmla="*/ 19 h 38"/>
                <a:gd name="T8" fmla="*/ 7 w 38"/>
                <a:gd name="T9" fmla="*/ 19 h 38"/>
                <a:gd name="T10" fmla="*/ 7 w 38"/>
                <a:gd name="T11" fmla="*/ 13 h 38"/>
                <a:gd name="T12" fmla="*/ 10 w 38"/>
                <a:gd name="T13" fmla="*/ 9 h 38"/>
                <a:gd name="T14" fmla="*/ 14 w 38"/>
                <a:gd name="T15" fmla="*/ 7 h 38"/>
                <a:gd name="T16" fmla="*/ 19 w 38"/>
                <a:gd name="T17" fmla="*/ 5 h 38"/>
                <a:gd name="T18" fmla="*/ 24 w 38"/>
                <a:gd name="T19" fmla="*/ 7 h 38"/>
                <a:gd name="T20" fmla="*/ 28 w 38"/>
                <a:gd name="T21" fmla="*/ 9 h 38"/>
                <a:gd name="T22" fmla="*/ 31 w 38"/>
                <a:gd name="T23" fmla="*/ 14 h 38"/>
                <a:gd name="T24" fmla="*/ 32 w 38"/>
                <a:gd name="T25" fmla="*/ 19 h 38"/>
                <a:gd name="T26" fmla="*/ 32 w 38"/>
                <a:gd name="T27" fmla="*/ 19 h 38"/>
                <a:gd name="T28" fmla="*/ 31 w 38"/>
                <a:gd name="T29" fmla="*/ 24 h 38"/>
                <a:gd name="T30" fmla="*/ 28 w 38"/>
                <a:gd name="T31" fmla="*/ 28 h 38"/>
                <a:gd name="T32" fmla="*/ 24 w 38"/>
                <a:gd name="T33" fmla="*/ 31 h 38"/>
                <a:gd name="T34" fmla="*/ 19 w 38"/>
                <a:gd name="T35" fmla="*/ 32 h 38"/>
                <a:gd name="T36" fmla="*/ 14 w 38"/>
                <a:gd name="T37" fmla="*/ 31 h 38"/>
                <a:gd name="T38" fmla="*/ 27 w 38"/>
                <a:gd name="T39" fmla="*/ 36 h 38"/>
                <a:gd name="T40" fmla="*/ 33 w 38"/>
                <a:gd name="T41" fmla="*/ 32 h 38"/>
                <a:gd name="T42" fmla="*/ 37 w 38"/>
                <a:gd name="T43" fmla="*/ 26 h 38"/>
                <a:gd name="T44" fmla="*/ 38 w 38"/>
                <a:gd name="T45" fmla="*/ 19 h 38"/>
                <a:gd name="T46" fmla="*/ 38 w 38"/>
                <a:gd name="T47" fmla="*/ 19 h 38"/>
                <a:gd name="T48" fmla="*/ 37 w 38"/>
                <a:gd name="T49" fmla="*/ 11 h 38"/>
                <a:gd name="T50" fmla="*/ 33 w 38"/>
                <a:gd name="T51" fmla="*/ 5 h 38"/>
                <a:gd name="T52" fmla="*/ 27 w 38"/>
                <a:gd name="T53" fmla="*/ 1 h 38"/>
                <a:gd name="T54" fmla="*/ 19 w 38"/>
                <a:gd name="T55" fmla="*/ 0 h 38"/>
                <a:gd name="T56" fmla="*/ 11 w 38"/>
                <a:gd name="T57" fmla="*/ 1 h 38"/>
                <a:gd name="T58" fmla="*/ 5 w 38"/>
                <a:gd name="T59" fmla="*/ 5 h 38"/>
                <a:gd name="T60" fmla="*/ 1 w 38"/>
                <a:gd name="T61" fmla="*/ 11 h 38"/>
                <a:gd name="T62" fmla="*/ 0 w 38"/>
                <a:gd name="T63" fmla="*/ 19 h 38"/>
                <a:gd name="T64" fmla="*/ 0 w 38"/>
                <a:gd name="T65" fmla="*/ 19 h 38"/>
                <a:gd name="T66" fmla="*/ 1 w 38"/>
                <a:gd name="T67" fmla="*/ 26 h 38"/>
                <a:gd name="T68" fmla="*/ 5 w 38"/>
                <a:gd name="T69" fmla="*/ 32 h 38"/>
                <a:gd name="T70" fmla="*/ 11 w 38"/>
                <a:gd name="T71" fmla="*/ 36 h 38"/>
                <a:gd name="T72" fmla="*/ 19 w 38"/>
                <a:gd name="T73" fmla="*/ 38 h 38"/>
                <a:gd name="T74" fmla="*/ 27 w 38"/>
                <a:gd name="T75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" h="38">
                  <a:moveTo>
                    <a:pt x="14" y="31"/>
                  </a:moveTo>
                  <a:cubicBezTo>
                    <a:pt x="13" y="30"/>
                    <a:pt x="11" y="29"/>
                    <a:pt x="10" y="28"/>
                  </a:cubicBezTo>
                  <a:cubicBezTo>
                    <a:pt x="9" y="27"/>
                    <a:pt x="8" y="25"/>
                    <a:pt x="7" y="24"/>
                  </a:cubicBezTo>
                  <a:cubicBezTo>
                    <a:pt x="7" y="22"/>
                    <a:pt x="7" y="20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7"/>
                    <a:pt x="7" y="15"/>
                    <a:pt x="7" y="13"/>
                  </a:cubicBezTo>
                  <a:cubicBezTo>
                    <a:pt x="8" y="12"/>
                    <a:pt x="9" y="11"/>
                    <a:pt x="10" y="9"/>
                  </a:cubicBezTo>
                  <a:cubicBezTo>
                    <a:pt x="11" y="8"/>
                    <a:pt x="12" y="7"/>
                    <a:pt x="14" y="7"/>
                  </a:cubicBezTo>
                  <a:cubicBezTo>
                    <a:pt x="16" y="6"/>
                    <a:pt x="17" y="5"/>
                    <a:pt x="19" y="5"/>
                  </a:cubicBezTo>
                  <a:cubicBezTo>
                    <a:pt x="21" y="5"/>
                    <a:pt x="23" y="6"/>
                    <a:pt x="24" y="7"/>
                  </a:cubicBezTo>
                  <a:cubicBezTo>
                    <a:pt x="26" y="7"/>
                    <a:pt x="27" y="8"/>
                    <a:pt x="28" y="9"/>
                  </a:cubicBezTo>
                  <a:cubicBezTo>
                    <a:pt x="29" y="11"/>
                    <a:pt x="30" y="12"/>
                    <a:pt x="31" y="14"/>
                  </a:cubicBezTo>
                  <a:cubicBezTo>
                    <a:pt x="31" y="15"/>
                    <a:pt x="32" y="17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21"/>
                    <a:pt x="31" y="22"/>
                    <a:pt x="31" y="24"/>
                  </a:cubicBezTo>
                  <a:cubicBezTo>
                    <a:pt x="30" y="25"/>
                    <a:pt x="29" y="27"/>
                    <a:pt x="28" y="28"/>
                  </a:cubicBezTo>
                  <a:cubicBezTo>
                    <a:pt x="27" y="29"/>
                    <a:pt x="26" y="30"/>
                    <a:pt x="24" y="31"/>
                  </a:cubicBezTo>
                  <a:cubicBezTo>
                    <a:pt x="23" y="31"/>
                    <a:pt x="21" y="32"/>
                    <a:pt x="19" y="32"/>
                  </a:cubicBezTo>
                  <a:cubicBezTo>
                    <a:pt x="17" y="32"/>
                    <a:pt x="16" y="31"/>
                    <a:pt x="14" y="31"/>
                  </a:cubicBezTo>
                  <a:close/>
                  <a:moveTo>
                    <a:pt x="27" y="36"/>
                  </a:moveTo>
                  <a:cubicBezTo>
                    <a:pt x="29" y="35"/>
                    <a:pt x="31" y="34"/>
                    <a:pt x="33" y="32"/>
                  </a:cubicBezTo>
                  <a:cubicBezTo>
                    <a:pt x="35" y="30"/>
                    <a:pt x="36" y="28"/>
                    <a:pt x="37" y="26"/>
                  </a:cubicBezTo>
                  <a:cubicBezTo>
                    <a:pt x="38" y="24"/>
                    <a:pt x="38" y="21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6"/>
                    <a:pt x="38" y="14"/>
                    <a:pt x="37" y="11"/>
                  </a:cubicBezTo>
                  <a:cubicBezTo>
                    <a:pt x="36" y="9"/>
                    <a:pt x="35" y="7"/>
                    <a:pt x="33" y="5"/>
                  </a:cubicBezTo>
                  <a:cubicBezTo>
                    <a:pt x="31" y="3"/>
                    <a:pt x="29" y="2"/>
                    <a:pt x="27" y="1"/>
                  </a:cubicBezTo>
                  <a:cubicBezTo>
                    <a:pt x="25" y="0"/>
                    <a:pt x="22" y="0"/>
                    <a:pt x="19" y="0"/>
                  </a:cubicBezTo>
                  <a:cubicBezTo>
                    <a:pt x="16" y="0"/>
                    <a:pt x="14" y="0"/>
                    <a:pt x="11" y="1"/>
                  </a:cubicBezTo>
                  <a:cubicBezTo>
                    <a:pt x="9" y="2"/>
                    <a:pt x="7" y="4"/>
                    <a:pt x="5" y="5"/>
                  </a:cubicBezTo>
                  <a:cubicBezTo>
                    <a:pt x="3" y="7"/>
                    <a:pt x="2" y="9"/>
                    <a:pt x="1" y="11"/>
                  </a:cubicBezTo>
                  <a:cubicBezTo>
                    <a:pt x="0" y="14"/>
                    <a:pt x="0" y="16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4"/>
                    <a:pt x="1" y="26"/>
                  </a:cubicBezTo>
                  <a:cubicBezTo>
                    <a:pt x="2" y="28"/>
                    <a:pt x="3" y="30"/>
                    <a:pt x="5" y="32"/>
                  </a:cubicBezTo>
                  <a:cubicBezTo>
                    <a:pt x="7" y="34"/>
                    <a:pt x="9" y="35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3187" y="3174"/>
              <a:ext cx="19" cy="22"/>
            </a:xfrm>
            <a:custGeom>
              <a:avLst/>
              <a:gdLst>
                <a:gd name="T0" fmla="*/ 0 w 19"/>
                <a:gd name="T1" fmla="*/ 22 h 22"/>
                <a:gd name="T2" fmla="*/ 3 w 19"/>
                <a:gd name="T3" fmla="*/ 22 h 22"/>
                <a:gd name="T4" fmla="*/ 3 w 19"/>
                <a:gd name="T5" fmla="*/ 6 h 22"/>
                <a:gd name="T6" fmla="*/ 15 w 19"/>
                <a:gd name="T7" fmla="*/ 22 h 22"/>
                <a:gd name="T8" fmla="*/ 19 w 19"/>
                <a:gd name="T9" fmla="*/ 22 h 22"/>
                <a:gd name="T10" fmla="*/ 19 w 19"/>
                <a:gd name="T11" fmla="*/ 0 h 22"/>
                <a:gd name="T12" fmla="*/ 15 w 19"/>
                <a:gd name="T13" fmla="*/ 0 h 22"/>
                <a:gd name="T14" fmla="*/ 15 w 19"/>
                <a:gd name="T15" fmla="*/ 15 h 22"/>
                <a:gd name="T16" fmla="*/ 3 w 19"/>
                <a:gd name="T17" fmla="*/ 0 h 22"/>
                <a:gd name="T18" fmla="*/ 0 w 19"/>
                <a:gd name="T19" fmla="*/ 0 h 22"/>
                <a:gd name="T20" fmla="*/ 0 w 19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3" y="22"/>
                  </a:lnTo>
                  <a:lnTo>
                    <a:pt x="3" y="6"/>
                  </a:lnTo>
                  <a:lnTo>
                    <a:pt x="15" y="22"/>
                  </a:lnTo>
                  <a:lnTo>
                    <a:pt x="19" y="2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236" y="3174"/>
              <a:ext cx="20" cy="22"/>
            </a:xfrm>
            <a:custGeom>
              <a:avLst/>
              <a:gdLst>
                <a:gd name="T0" fmla="*/ 14 w 33"/>
                <a:gd name="T1" fmla="*/ 6 h 37"/>
                <a:gd name="T2" fmla="*/ 19 w 33"/>
                <a:gd name="T3" fmla="*/ 7 h 37"/>
                <a:gd name="T4" fmla="*/ 23 w 33"/>
                <a:gd name="T5" fmla="*/ 10 h 37"/>
                <a:gd name="T6" fmla="*/ 26 w 33"/>
                <a:gd name="T7" fmla="*/ 14 h 37"/>
                <a:gd name="T8" fmla="*/ 26 w 33"/>
                <a:gd name="T9" fmla="*/ 19 h 37"/>
                <a:gd name="T10" fmla="*/ 26 w 33"/>
                <a:gd name="T11" fmla="*/ 19 h 37"/>
                <a:gd name="T12" fmla="*/ 26 w 33"/>
                <a:gd name="T13" fmla="*/ 24 h 37"/>
                <a:gd name="T14" fmla="*/ 23 w 33"/>
                <a:gd name="T15" fmla="*/ 28 h 37"/>
                <a:gd name="T16" fmla="*/ 19 w 33"/>
                <a:gd name="T17" fmla="*/ 30 h 37"/>
                <a:gd name="T18" fmla="*/ 14 w 33"/>
                <a:gd name="T19" fmla="*/ 31 h 37"/>
                <a:gd name="T20" fmla="*/ 6 w 33"/>
                <a:gd name="T21" fmla="*/ 31 h 37"/>
                <a:gd name="T22" fmla="*/ 6 w 33"/>
                <a:gd name="T23" fmla="*/ 6 h 37"/>
                <a:gd name="T24" fmla="*/ 14 w 33"/>
                <a:gd name="T25" fmla="*/ 6 h 37"/>
                <a:gd name="T26" fmla="*/ 0 w 33"/>
                <a:gd name="T27" fmla="*/ 37 h 37"/>
                <a:gd name="T28" fmla="*/ 14 w 33"/>
                <a:gd name="T29" fmla="*/ 37 h 37"/>
                <a:gd name="T30" fmla="*/ 22 w 33"/>
                <a:gd name="T31" fmla="*/ 36 h 37"/>
                <a:gd name="T32" fmla="*/ 28 w 33"/>
                <a:gd name="T33" fmla="*/ 32 h 37"/>
                <a:gd name="T34" fmla="*/ 32 w 33"/>
                <a:gd name="T35" fmla="*/ 26 h 37"/>
                <a:gd name="T36" fmla="*/ 33 w 33"/>
                <a:gd name="T37" fmla="*/ 19 h 37"/>
                <a:gd name="T38" fmla="*/ 33 w 33"/>
                <a:gd name="T39" fmla="*/ 19 h 37"/>
                <a:gd name="T40" fmla="*/ 32 w 33"/>
                <a:gd name="T41" fmla="*/ 11 h 37"/>
                <a:gd name="T42" fmla="*/ 28 w 33"/>
                <a:gd name="T43" fmla="*/ 5 h 37"/>
                <a:gd name="T44" fmla="*/ 22 w 33"/>
                <a:gd name="T45" fmla="*/ 2 h 37"/>
                <a:gd name="T46" fmla="*/ 14 w 33"/>
                <a:gd name="T47" fmla="*/ 0 h 37"/>
                <a:gd name="T48" fmla="*/ 0 w 33"/>
                <a:gd name="T49" fmla="*/ 0 h 37"/>
                <a:gd name="T50" fmla="*/ 0 w 33"/>
                <a:gd name="T5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" h="37">
                  <a:moveTo>
                    <a:pt x="14" y="6"/>
                  </a:moveTo>
                  <a:cubicBezTo>
                    <a:pt x="16" y="6"/>
                    <a:pt x="17" y="6"/>
                    <a:pt x="19" y="7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4" y="11"/>
                    <a:pt x="25" y="12"/>
                    <a:pt x="26" y="14"/>
                  </a:cubicBezTo>
                  <a:cubicBezTo>
                    <a:pt x="26" y="15"/>
                    <a:pt x="26" y="17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1"/>
                    <a:pt x="26" y="22"/>
                    <a:pt x="26" y="24"/>
                  </a:cubicBezTo>
                  <a:cubicBezTo>
                    <a:pt x="25" y="25"/>
                    <a:pt x="24" y="27"/>
                    <a:pt x="23" y="28"/>
                  </a:cubicBezTo>
                  <a:cubicBezTo>
                    <a:pt x="22" y="29"/>
                    <a:pt x="20" y="30"/>
                    <a:pt x="19" y="30"/>
                  </a:cubicBezTo>
                  <a:cubicBezTo>
                    <a:pt x="17" y="31"/>
                    <a:pt x="16" y="31"/>
                    <a:pt x="14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14" y="6"/>
                  </a:lnTo>
                  <a:close/>
                  <a:moveTo>
                    <a:pt x="0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7" y="37"/>
                    <a:pt x="19" y="37"/>
                    <a:pt x="22" y="36"/>
                  </a:cubicBezTo>
                  <a:cubicBezTo>
                    <a:pt x="24" y="35"/>
                    <a:pt x="26" y="33"/>
                    <a:pt x="28" y="32"/>
                  </a:cubicBezTo>
                  <a:cubicBezTo>
                    <a:pt x="30" y="30"/>
                    <a:pt x="31" y="28"/>
                    <a:pt x="32" y="26"/>
                  </a:cubicBezTo>
                  <a:cubicBezTo>
                    <a:pt x="33" y="24"/>
                    <a:pt x="33" y="21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6"/>
                    <a:pt x="33" y="14"/>
                    <a:pt x="32" y="11"/>
                  </a:cubicBezTo>
                  <a:cubicBezTo>
                    <a:pt x="31" y="9"/>
                    <a:pt x="30" y="7"/>
                    <a:pt x="28" y="5"/>
                  </a:cubicBezTo>
                  <a:cubicBezTo>
                    <a:pt x="26" y="4"/>
                    <a:pt x="24" y="3"/>
                    <a:pt x="22" y="2"/>
                  </a:cubicBezTo>
                  <a:cubicBezTo>
                    <a:pt x="19" y="1"/>
                    <a:pt x="17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3238" y="3037"/>
              <a:ext cx="21" cy="21"/>
            </a:xfrm>
            <a:custGeom>
              <a:avLst/>
              <a:gdLst>
                <a:gd name="T0" fmla="*/ 2 w 35"/>
                <a:gd name="T1" fmla="*/ 18 h 35"/>
                <a:gd name="T2" fmla="*/ 18 w 35"/>
                <a:gd name="T3" fmla="*/ 33 h 35"/>
                <a:gd name="T4" fmla="*/ 33 w 35"/>
                <a:gd name="T5" fmla="*/ 18 h 35"/>
                <a:gd name="T6" fmla="*/ 18 w 35"/>
                <a:gd name="T7" fmla="*/ 2 h 35"/>
                <a:gd name="T8" fmla="*/ 2 w 35"/>
                <a:gd name="T9" fmla="*/ 18 h 35"/>
                <a:gd name="T10" fmla="*/ 0 w 35"/>
                <a:gd name="T11" fmla="*/ 18 h 35"/>
                <a:gd name="T12" fmla="*/ 18 w 35"/>
                <a:gd name="T13" fmla="*/ 0 h 35"/>
                <a:gd name="T14" fmla="*/ 35 w 35"/>
                <a:gd name="T15" fmla="*/ 18 h 35"/>
                <a:gd name="T16" fmla="*/ 18 w 35"/>
                <a:gd name="T17" fmla="*/ 35 h 35"/>
                <a:gd name="T18" fmla="*/ 0 w 35"/>
                <a:gd name="T1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2" y="18"/>
                  </a:moveTo>
                  <a:cubicBezTo>
                    <a:pt x="2" y="26"/>
                    <a:pt x="9" y="33"/>
                    <a:pt x="18" y="33"/>
                  </a:cubicBezTo>
                  <a:cubicBezTo>
                    <a:pt x="26" y="33"/>
                    <a:pt x="33" y="26"/>
                    <a:pt x="33" y="18"/>
                  </a:cubicBezTo>
                  <a:cubicBezTo>
                    <a:pt x="33" y="9"/>
                    <a:pt x="26" y="2"/>
                    <a:pt x="18" y="2"/>
                  </a:cubicBezTo>
                  <a:cubicBezTo>
                    <a:pt x="9" y="2"/>
                    <a:pt x="2" y="9"/>
                    <a:pt x="2" y="18"/>
                  </a:cubicBezTo>
                  <a:moveTo>
                    <a:pt x="0" y="18"/>
                  </a:move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ubicBezTo>
                    <a:pt x="8" y="35"/>
                    <a:pt x="0" y="27"/>
                    <a:pt x="0" y="1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3245" y="3041"/>
              <a:ext cx="9" cy="13"/>
            </a:xfrm>
            <a:custGeom>
              <a:avLst/>
              <a:gdLst>
                <a:gd name="T0" fmla="*/ 3 w 15"/>
                <a:gd name="T1" fmla="*/ 10 h 22"/>
                <a:gd name="T2" fmla="*/ 4 w 15"/>
                <a:gd name="T3" fmla="*/ 10 h 22"/>
                <a:gd name="T4" fmla="*/ 9 w 15"/>
                <a:gd name="T5" fmla="*/ 6 h 22"/>
                <a:gd name="T6" fmla="*/ 4 w 15"/>
                <a:gd name="T7" fmla="*/ 3 h 22"/>
                <a:gd name="T8" fmla="*/ 3 w 15"/>
                <a:gd name="T9" fmla="*/ 3 h 22"/>
                <a:gd name="T10" fmla="*/ 3 w 15"/>
                <a:gd name="T11" fmla="*/ 10 h 22"/>
                <a:gd name="T12" fmla="*/ 10 w 15"/>
                <a:gd name="T13" fmla="*/ 22 h 22"/>
                <a:gd name="T14" fmla="*/ 4 w 15"/>
                <a:gd name="T15" fmla="*/ 13 h 22"/>
                <a:gd name="T16" fmla="*/ 3 w 15"/>
                <a:gd name="T17" fmla="*/ 13 h 22"/>
                <a:gd name="T18" fmla="*/ 3 w 15"/>
                <a:gd name="T19" fmla="*/ 22 h 22"/>
                <a:gd name="T20" fmla="*/ 0 w 15"/>
                <a:gd name="T21" fmla="*/ 22 h 22"/>
                <a:gd name="T22" fmla="*/ 0 w 15"/>
                <a:gd name="T23" fmla="*/ 0 h 22"/>
                <a:gd name="T24" fmla="*/ 4 w 15"/>
                <a:gd name="T25" fmla="*/ 0 h 22"/>
                <a:gd name="T26" fmla="*/ 10 w 15"/>
                <a:gd name="T27" fmla="*/ 1 h 22"/>
                <a:gd name="T28" fmla="*/ 13 w 15"/>
                <a:gd name="T29" fmla="*/ 6 h 22"/>
                <a:gd name="T30" fmla="*/ 11 w 15"/>
                <a:gd name="T31" fmla="*/ 10 h 22"/>
                <a:gd name="T32" fmla="*/ 8 w 15"/>
                <a:gd name="T33" fmla="*/ 12 h 22"/>
                <a:gd name="T34" fmla="*/ 15 w 15"/>
                <a:gd name="T35" fmla="*/ 22 h 22"/>
                <a:gd name="T36" fmla="*/ 10 w 15"/>
                <a:gd name="T3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22">
                  <a:moveTo>
                    <a:pt x="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9" y="9"/>
                    <a:pt x="9" y="6"/>
                  </a:cubicBezTo>
                  <a:cubicBezTo>
                    <a:pt x="9" y="4"/>
                    <a:pt x="8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0"/>
                  </a:lnTo>
                  <a:close/>
                  <a:moveTo>
                    <a:pt x="10" y="2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15" y="22"/>
                    <a:pt x="15" y="22"/>
                    <a:pt x="15" y="22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Freeform 19"/>
            <p:cNvSpPr>
              <a:spLocks/>
            </p:cNvSpPr>
            <p:nvPr/>
          </p:nvSpPr>
          <p:spPr bwMode="auto">
            <a:xfrm>
              <a:off x="2696" y="3037"/>
              <a:ext cx="87" cy="113"/>
            </a:xfrm>
            <a:custGeom>
              <a:avLst/>
              <a:gdLst>
                <a:gd name="T0" fmla="*/ 87 w 87"/>
                <a:gd name="T1" fmla="*/ 22 h 113"/>
                <a:gd name="T2" fmla="*/ 21 w 87"/>
                <a:gd name="T3" fmla="*/ 22 h 113"/>
                <a:gd name="T4" fmla="*/ 21 w 87"/>
                <a:gd name="T5" fmla="*/ 42 h 113"/>
                <a:gd name="T6" fmla="*/ 65 w 87"/>
                <a:gd name="T7" fmla="*/ 42 h 113"/>
                <a:gd name="T8" fmla="*/ 65 w 87"/>
                <a:gd name="T9" fmla="*/ 64 h 113"/>
                <a:gd name="T10" fmla="*/ 21 w 87"/>
                <a:gd name="T11" fmla="*/ 64 h 113"/>
                <a:gd name="T12" fmla="*/ 21 w 87"/>
                <a:gd name="T13" fmla="*/ 113 h 113"/>
                <a:gd name="T14" fmla="*/ 0 w 87"/>
                <a:gd name="T15" fmla="*/ 113 h 113"/>
                <a:gd name="T16" fmla="*/ 0 w 87"/>
                <a:gd name="T17" fmla="*/ 0 h 113"/>
                <a:gd name="T18" fmla="*/ 87 w 87"/>
                <a:gd name="T19" fmla="*/ 0 h 113"/>
                <a:gd name="T20" fmla="*/ 87 w 87"/>
                <a:gd name="T21" fmla="*/ 2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13">
                  <a:moveTo>
                    <a:pt x="87" y="22"/>
                  </a:moveTo>
                  <a:lnTo>
                    <a:pt x="21" y="22"/>
                  </a:lnTo>
                  <a:lnTo>
                    <a:pt x="21" y="42"/>
                  </a:lnTo>
                  <a:lnTo>
                    <a:pt x="65" y="42"/>
                  </a:lnTo>
                  <a:lnTo>
                    <a:pt x="65" y="64"/>
                  </a:lnTo>
                  <a:lnTo>
                    <a:pt x="21" y="64"/>
                  </a:lnTo>
                  <a:lnTo>
                    <a:pt x="21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87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2787" y="3036"/>
              <a:ext cx="116" cy="116"/>
            </a:xfrm>
            <a:custGeom>
              <a:avLst/>
              <a:gdLst>
                <a:gd name="T0" fmla="*/ 159 w 194"/>
                <a:gd name="T1" fmla="*/ 95 h 192"/>
                <a:gd name="T2" fmla="*/ 141 w 194"/>
                <a:gd name="T3" fmla="*/ 53 h 192"/>
                <a:gd name="T4" fmla="*/ 97 w 194"/>
                <a:gd name="T5" fmla="*/ 35 h 192"/>
                <a:gd name="T6" fmla="*/ 54 w 194"/>
                <a:gd name="T7" fmla="*/ 53 h 192"/>
                <a:gd name="T8" fmla="*/ 36 w 194"/>
                <a:gd name="T9" fmla="*/ 95 h 192"/>
                <a:gd name="T10" fmla="*/ 54 w 194"/>
                <a:gd name="T11" fmla="*/ 138 h 192"/>
                <a:gd name="T12" fmla="*/ 97 w 194"/>
                <a:gd name="T13" fmla="*/ 156 h 192"/>
                <a:gd name="T14" fmla="*/ 141 w 194"/>
                <a:gd name="T15" fmla="*/ 138 h 192"/>
                <a:gd name="T16" fmla="*/ 159 w 194"/>
                <a:gd name="T17" fmla="*/ 95 h 192"/>
                <a:gd name="T18" fmla="*/ 194 w 194"/>
                <a:gd name="T19" fmla="*/ 95 h 192"/>
                <a:gd name="T20" fmla="*/ 165 w 194"/>
                <a:gd name="T21" fmla="*/ 163 h 192"/>
                <a:gd name="T22" fmla="*/ 97 w 194"/>
                <a:gd name="T23" fmla="*/ 192 h 192"/>
                <a:gd name="T24" fmla="*/ 29 w 194"/>
                <a:gd name="T25" fmla="*/ 163 h 192"/>
                <a:gd name="T26" fmla="*/ 0 w 194"/>
                <a:gd name="T27" fmla="*/ 95 h 192"/>
                <a:gd name="T28" fmla="*/ 28 w 194"/>
                <a:gd name="T29" fmla="*/ 27 h 192"/>
                <a:gd name="T30" fmla="*/ 97 w 194"/>
                <a:gd name="T31" fmla="*/ 0 h 192"/>
                <a:gd name="T32" fmla="*/ 165 w 194"/>
                <a:gd name="T33" fmla="*/ 28 h 192"/>
                <a:gd name="T34" fmla="*/ 194 w 194"/>
                <a:gd name="T35" fmla="*/ 9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2">
                  <a:moveTo>
                    <a:pt x="159" y="95"/>
                  </a:moveTo>
                  <a:cubicBezTo>
                    <a:pt x="159" y="78"/>
                    <a:pt x="153" y="65"/>
                    <a:pt x="141" y="53"/>
                  </a:cubicBezTo>
                  <a:cubicBezTo>
                    <a:pt x="129" y="41"/>
                    <a:pt x="114" y="35"/>
                    <a:pt x="97" y="35"/>
                  </a:cubicBezTo>
                  <a:cubicBezTo>
                    <a:pt x="80" y="35"/>
                    <a:pt x="66" y="41"/>
                    <a:pt x="54" y="53"/>
                  </a:cubicBezTo>
                  <a:cubicBezTo>
                    <a:pt x="42" y="64"/>
                    <a:pt x="36" y="78"/>
                    <a:pt x="36" y="95"/>
                  </a:cubicBezTo>
                  <a:cubicBezTo>
                    <a:pt x="36" y="111"/>
                    <a:pt x="42" y="126"/>
                    <a:pt x="54" y="138"/>
                  </a:cubicBezTo>
                  <a:cubicBezTo>
                    <a:pt x="66" y="150"/>
                    <a:pt x="80" y="156"/>
                    <a:pt x="97" y="156"/>
                  </a:cubicBezTo>
                  <a:cubicBezTo>
                    <a:pt x="114" y="156"/>
                    <a:pt x="129" y="150"/>
                    <a:pt x="141" y="138"/>
                  </a:cubicBezTo>
                  <a:cubicBezTo>
                    <a:pt x="153" y="126"/>
                    <a:pt x="159" y="111"/>
                    <a:pt x="159" y="95"/>
                  </a:cubicBezTo>
                  <a:moveTo>
                    <a:pt x="194" y="95"/>
                  </a:moveTo>
                  <a:cubicBezTo>
                    <a:pt x="194" y="121"/>
                    <a:pt x="185" y="144"/>
                    <a:pt x="165" y="163"/>
                  </a:cubicBezTo>
                  <a:cubicBezTo>
                    <a:pt x="146" y="182"/>
                    <a:pt x="124" y="192"/>
                    <a:pt x="97" y="192"/>
                  </a:cubicBezTo>
                  <a:cubicBezTo>
                    <a:pt x="71" y="192"/>
                    <a:pt x="48" y="182"/>
                    <a:pt x="29" y="163"/>
                  </a:cubicBezTo>
                  <a:cubicBezTo>
                    <a:pt x="10" y="144"/>
                    <a:pt x="0" y="121"/>
                    <a:pt x="0" y="95"/>
                  </a:cubicBezTo>
                  <a:cubicBezTo>
                    <a:pt x="0" y="68"/>
                    <a:pt x="10" y="46"/>
                    <a:pt x="28" y="27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23" y="0"/>
                    <a:pt x="146" y="9"/>
                    <a:pt x="165" y="28"/>
                  </a:cubicBezTo>
                  <a:cubicBezTo>
                    <a:pt x="184" y="47"/>
                    <a:pt x="194" y="69"/>
                    <a:pt x="194" y="9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2918" y="3036"/>
              <a:ext cx="105" cy="116"/>
            </a:xfrm>
            <a:custGeom>
              <a:avLst/>
              <a:gdLst>
                <a:gd name="T0" fmla="*/ 175 w 175"/>
                <a:gd name="T1" fmla="*/ 149 h 192"/>
                <a:gd name="T2" fmla="*/ 96 w 175"/>
                <a:gd name="T3" fmla="*/ 192 h 192"/>
                <a:gd name="T4" fmla="*/ 28 w 175"/>
                <a:gd name="T5" fmla="*/ 163 h 192"/>
                <a:gd name="T6" fmla="*/ 0 w 175"/>
                <a:gd name="T7" fmla="*/ 96 h 192"/>
                <a:gd name="T8" fmla="*/ 28 w 175"/>
                <a:gd name="T9" fmla="*/ 28 h 192"/>
                <a:gd name="T10" fmla="*/ 97 w 175"/>
                <a:gd name="T11" fmla="*/ 0 h 192"/>
                <a:gd name="T12" fmla="*/ 174 w 175"/>
                <a:gd name="T13" fmla="*/ 41 h 192"/>
                <a:gd name="T14" fmla="*/ 146 w 175"/>
                <a:gd name="T15" fmla="*/ 61 h 192"/>
                <a:gd name="T16" fmla="*/ 96 w 175"/>
                <a:gd name="T17" fmla="*/ 35 h 192"/>
                <a:gd name="T18" fmla="*/ 53 w 175"/>
                <a:gd name="T19" fmla="*/ 53 h 192"/>
                <a:gd name="T20" fmla="*/ 35 w 175"/>
                <a:gd name="T21" fmla="*/ 95 h 192"/>
                <a:gd name="T22" fmla="*/ 53 w 175"/>
                <a:gd name="T23" fmla="*/ 138 h 192"/>
                <a:gd name="T24" fmla="*/ 96 w 175"/>
                <a:gd name="T25" fmla="*/ 156 h 192"/>
                <a:gd name="T26" fmla="*/ 146 w 175"/>
                <a:gd name="T27" fmla="*/ 130 h 192"/>
                <a:gd name="T28" fmla="*/ 175 w 175"/>
                <a:gd name="T29" fmla="*/ 1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5" h="192">
                  <a:moveTo>
                    <a:pt x="175" y="149"/>
                  </a:moveTo>
                  <a:cubicBezTo>
                    <a:pt x="155" y="177"/>
                    <a:pt x="128" y="192"/>
                    <a:pt x="96" y="192"/>
                  </a:cubicBezTo>
                  <a:cubicBezTo>
                    <a:pt x="69" y="192"/>
                    <a:pt x="47" y="182"/>
                    <a:pt x="28" y="163"/>
                  </a:cubicBezTo>
                  <a:cubicBezTo>
                    <a:pt x="10" y="145"/>
                    <a:pt x="0" y="122"/>
                    <a:pt x="0" y="96"/>
                  </a:cubicBezTo>
                  <a:cubicBezTo>
                    <a:pt x="0" y="69"/>
                    <a:pt x="10" y="46"/>
                    <a:pt x="28" y="28"/>
                  </a:cubicBezTo>
                  <a:cubicBezTo>
                    <a:pt x="47" y="9"/>
                    <a:pt x="70" y="0"/>
                    <a:pt x="97" y="0"/>
                  </a:cubicBezTo>
                  <a:cubicBezTo>
                    <a:pt x="130" y="1"/>
                    <a:pt x="156" y="14"/>
                    <a:pt x="174" y="4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32" y="44"/>
                    <a:pt x="115" y="35"/>
                    <a:pt x="96" y="35"/>
                  </a:cubicBezTo>
                  <a:cubicBezTo>
                    <a:pt x="79" y="35"/>
                    <a:pt x="65" y="41"/>
                    <a:pt x="53" y="53"/>
                  </a:cubicBezTo>
                  <a:cubicBezTo>
                    <a:pt x="41" y="65"/>
                    <a:pt x="35" y="79"/>
                    <a:pt x="35" y="95"/>
                  </a:cubicBezTo>
                  <a:cubicBezTo>
                    <a:pt x="35" y="112"/>
                    <a:pt x="41" y="127"/>
                    <a:pt x="53" y="138"/>
                  </a:cubicBezTo>
                  <a:cubicBezTo>
                    <a:pt x="65" y="150"/>
                    <a:pt x="79" y="156"/>
                    <a:pt x="96" y="156"/>
                  </a:cubicBezTo>
                  <a:cubicBezTo>
                    <a:pt x="114" y="156"/>
                    <a:pt x="131" y="147"/>
                    <a:pt x="146" y="130"/>
                  </a:cubicBezTo>
                  <a:lnTo>
                    <a:pt x="175" y="1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3029" y="3037"/>
              <a:ext cx="126" cy="113"/>
            </a:xfrm>
            <a:custGeom>
              <a:avLst/>
              <a:gdLst>
                <a:gd name="T0" fmla="*/ 81 w 126"/>
                <a:gd name="T1" fmla="*/ 67 h 113"/>
                <a:gd name="T2" fmla="*/ 63 w 126"/>
                <a:gd name="T3" fmla="*/ 28 h 113"/>
                <a:gd name="T4" fmla="*/ 44 w 126"/>
                <a:gd name="T5" fmla="*/ 67 h 113"/>
                <a:gd name="T6" fmla="*/ 81 w 126"/>
                <a:gd name="T7" fmla="*/ 67 h 113"/>
                <a:gd name="T8" fmla="*/ 126 w 126"/>
                <a:gd name="T9" fmla="*/ 113 h 113"/>
                <a:gd name="T10" fmla="*/ 103 w 126"/>
                <a:gd name="T11" fmla="*/ 113 h 113"/>
                <a:gd name="T12" fmla="*/ 91 w 126"/>
                <a:gd name="T13" fmla="*/ 89 h 113"/>
                <a:gd name="T14" fmla="*/ 35 w 126"/>
                <a:gd name="T15" fmla="*/ 89 h 113"/>
                <a:gd name="T16" fmla="*/ 23 w 126"/>
                <a:gd name="T17" fmla="*/ 113 h 113"/>
                <a:gd name="T18" fmla="*/ 0 w 126"/>
                <a:gd name="T19" fmla="*/ 113 h 113"/>
                <a:gd name="T20" fmla="*/ 52 w 126"/>
                <a:gd name="T21" fmla="*/ 0 h 113"/>
                <a:gd name="T22" fmla="*/ 73 w 126"/>
                <a:gd name="T23" fmla="*/ 0 h 113"/>
                <a:gd name="T24" fmla="*/ 126 w 126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13">
                  <a:moveTo>
                    <a:pt x="81" y="67"/>
                  </a:moveTo>
                  <a:lnTo>
                    <a:pt x="63" y="28"/>
                  </a:lnTo>
                  <a:lnTo>
                    <a:pt x="44" y="67"/>
                  </a:lnTo>
                  <a:lnTo>
                    <a:pt x="81" y="67"/>
                  </a:lnTo>
                  <a:close/>
                  <a:moveTo>
                    <a:pt x="126" y="113"/>
                  </a:moveTo>
                  <a:lnTo>
                    <a:pt x="103" y="113"/>
                  </a:lnTo>
                  <a:lnTo>
                    <a:pt x="91" y="89"/>
                  </a:lnTo>
                  <a:lnTo>
                    <a:pt x="35" y="89"/>
                  </a:lnTo>
                  <a:lnTo>
                    <a:pt x="23" y="113"/>
                  </a:lnTo>
                  <a:lnTo>
                    <a:pt x="0" y="113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126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3169" y="3037"/>
              <a:ext cx="87" cy="113"/>
            </a:xfrm>
            <a:custGeom>
              <a:avLst/>
              <a:gdLst>
                <a:gd name="T0" fmla="*/ 87 w 87"/>
                <a:gd name="T1" fmla="*/ 113 h 113"/>
                <a:gd name="T2" fmla="*/ 0 w 87"/>
                <a:gd name="T3" fmla="*/ 113 h 113"/>
                <a:gd name="T4" fmla="*/ 0 w 87"/>
                <a:gd name="T5" fmla="*/ 0 h 113"/>
                <a:gd name="T6" fmla="*/ 21 w 87"/>
                <a:gd name="T7" fmla="*/ 0 h 113"/>
                <a:gd name="T8" fmla="*/ 21 w 87"/>
                <a:gd name="T9" fmla="*/ 92 h 113"/>
                <a:gd name="T10" fmla="*/ 87 w 87"/>
                <a:gd name="T11" fmla="*/ 92 h 113"/>
                <a:gd name="T12" fmla="*/ 87 w 87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3">
                  <a:moveTo>
                    <a:pt x="87" y="113"/>
                  </a:moveTo>
                  <a:lnTo>
                    <a:pt x="0" y="11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2"/>
                  </a:lnTo>
                  <a:lnTo>
                    <a:pt x="87" y="92"/>
                  </a:lnTo>
                  <a:lnTo>
                    <a:pt x="87" y="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554" y="3126"/>
              <a:ext cx="50" cy="71"/>
            </a:xfrm>
            <a:custGeom>
              <a:avLst/>
              <a:gdLst>
                <a:gd name="T0" fmla="*/ 26 w 84"/>
                <a:gd name="T1" fmla="*/ 0 h 117"/>
                <a:gd name="T2" fmla="*/ 84 w 84"/>
                <a:gd name="T3" fmla="*/ 75 h 117"/>
                <a:gd name="T4" fmla="*/ 65 w 84"/>
                <a:gd name="T5" fmla="*/ 117 h 117"/>
                <a:gd name="T6" fmla="*/ 15 w 84"/>
                <a:gd name="T7" fmla="*/ 66 h 117"/>
                <a:gd name="T8" fmla="*/ 26 w 84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17">
                  <a:moveTo>
                    <a:pt x="26" y="0"/>
                  </a:moveTo>
                  <a:cubicBezTo>
                    <a:pt x="26" y="23"/>
                    <a:pt x="38" y="62"/>
                    <a:pt x="84" y="75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27" y="99"/>
                    <a:pt x="15" y="66"/>
                  </a:cubicBezTo>
                  <a:cubicBezTo>
                    <a:pt x="0" y="27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2502" y="3019"/>
              <a:ext cx="161" cy="41"/>
            </a:xfrm>
            <a:custGeom>
              <a:avLst/>
              <a:gdLst>
                <a:gd name="T0" fmla="*/ 142 w 269"/>
                <a:gd name="T1" fmla="*/ 5 h 68"/>
                <a:gd name="T2" fmla="*/ 269 w 269"/>
                <a:gd name="T3" fmla="*/ 31 h 68"/>
                <a:gd name="T4" fmla="*/ 252 w 269"/>
                <a:gd name="T5" fmla="*/ 68 h 68"/>
                <a:gd name="T6" fmla="*/ 137 w 269"/>
                <a:gd name="T7" fmla="*/ 51 h 68"/>
                <a:gd name="T8" fmla="*/ 19 w 269"/>
                <a:gd name="T9" fmla="*/ 60 h 68"/>
                <a:gd name="T10" fmla="*/ 0 w 269"/>
                <a:gd name="T11" fmla="*/ 18 h 68"/>
                <a:gd name="T12" fmla="*/ 142 w 269"/>
                <a:gd name="T13" fmla="*/ 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68">
                  <a:moveTo>
                    <a:pt x="142" y="5"/>
                  </a:moveTo>
                  <a:cubicBezTo>
                    <a:pt x="239" y="11"/>
                    <a:pt x="269" y="31"/>
                    <a:pt x="269" y="31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2" y="68"/>
                    <a:pt x="209" y="55"/>
                    <a:pt x="137" y="51"/>
                  </a:cubicBezTo>
                  <a:cubicBezTo>
                    <a:pt x="88" y="49"/>
                    <a:pt x="49" y="54"/>
                    <a:pt x="19" y="6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54" y="0"/>
                    <a:pt x="142" y="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2547" y="3054"/>
              <a:ext cx="88" cy="22"/>
            </a:xfrm>
            <a:custGeom>
              <a:avLst/>
              <a:gdLst>
                <a:gd name="T0" fmla="*/ 0 w 148"/>
                <a:gd name="T1" fmla="*/ 25 h 37"/>
                <a:gd name="T2" fmla="*/ 34 w 148"/>
                <a:gd name="T3" fmla="*/ 9 h 37"/>
                <a:gd name="T4" fmla="*/ 60 w 148"/>
                <a:gd name="T5" fmla="*/ 0 h 37"/>
                <a:gd name="T6" fmla="*/ 107 w 148"/>
                <a:gd name="T7" fmla="*/ 4 h 37"/>
                <a:gd name="T8" fmla="*/ 148 w 148"/>
                <a:gd name="T9" fmla="*/ 10 h 37"/>
                <a:gd name="T10" fmla="*/ 104 w 148"/>
                <a:gd name="T11" fmla="*/ 22 h 37"/>
                <a:gd name="T12" fmla="*/ 68 w 148"/>
                <a:gd name="T13" fmla="*/ 37 h 37"/>
                <a:gd name="T14" fmla="*/ 0 w 148"/>
                <a:gd name="T15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7">
                  <a:moveTo>
                    <a:pt x="0" y="25"/>
                  </a:moveTo>
                  <a:cubicBezTo>
                    <a:pt x="0" y="25"/>
                    <a:pt x="19" y="16"/>
                    <a:pt x="34" y="9"/>
                  </a:cubicBezTo>
                  <a:cubicBezTo>
                    <a:pt x="48" y="3"/>
                    <a:pt x="60" y="0"/>
                    <a:pt x="60" y="0"/>
                  </a:cubicBezTo>
                  <a:cubicBezTo>
                    <a:pt x="75" y="1"/>
                    <a:pt x="91" y="2"/>
                    <a:pt x="107" y="4"/>
                  </a:cubicBezTo>
                  <a:cubicBezTo>
                    <a:pt x="130" y="6"/>
                    <a:pt x="148" y="10"/>
                    <a:pt x="148" y="10"/>
                  </a:cubicBezTo>
                  <a:cubicBezTo>
                    <a:pt x="148" y="10"/>
                    <a:pt x="128" y="14"/>
                    <a:pt x="104" y="22"/>
                  </a:cubicBezTo>
                  <a:cubicBezTo>
                    <a:pt x="79" y="31"/>
                    <a:pt x="68" y="37"/>
                    <a:pt x="68" y="37"/>
                  </a:cubicBezTo>
                  <a:cubicBezTo>
                    <a:pt x="68" y="37"/>
                    <a:pt x="35" y="29"/>
                    <a:pt x="0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538" y="3073"/>
              <a:ext cx="96" cy="43"/>
            </a:xfrm>
            <a:custGeom>
              <a:avLst/>
              <a:gdLst>
                <a:gd name="T0" fmla="*/ 4 w 161"/>
                <a:gd name="T1" fmla="*/ 0 h 70"/>
                <a:gd name="T2" fmla="*/ 94 w 161"/>
                <a:gd name="T3" fmla="*/ 15 h 70"/>
                <a:gd name="T4" fmla="*/ 161 w 161"/>
                <a:gd name="T5" fmla="*/ 36 h 70"/>
                <a:gd name="T6" fmla="*/ 145 w 161"/>
                <a:gd name="T7" fmla="*/ 70 h 70"/>
                <a:gd name="T8" fmla="*/ 78 w 161"/>
                <a:gd name="T9" fmla="*/ 50 h 70"/>
                <a:gd name="T10" fmla="*/ 0 w 161"/>
                <a:gd name="T11" fmla="*/ 38 h 70"/>
                <a:gd name="T12" fmla="*/ 4 w 161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70">
                  <a:moveTo>
                    <a:pt x="4" y="0"/>
                  </a:moveTo>
                  <a:cubicBezTo>
                    <a:pt x="4" y="0"/>
                    <a:pt x="45" y="2"/>
                    <a:pt x="94" y="15"/>
                  </a:cubicBezTo>
                  <a:cubicBezTo>
                    <a:pt x="136" y="26"/>
                    <a:pt x="161" y="36"/>
                    <a:pt x="161" y="36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28" y="62"/>
                    <a:pt x="78" y="50"/>
                  </a:cubicBezTo>
                  <a:cubicBezTo>
                    <a:pt x="40" y="40"/>
                    <a:pt x="0" y="38"/>
                    <a:pt x="0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2573" y="3109"/>
              <a:ext cx="48" cy="36"/>
            </a:xfrm>
            <a:custGeom>
              <a:avLst/>
              <a:gdLst>
                <a:gd name="T0" fmla="*/ 9 w 80"/>
                <a:gd name="T1" fmla="*/ 60 h 60"/>
                <a:gd name="T2" fmla="*/ 1 w 80"/>
                <a:gd name="T3" fmla="*/ 37 h 60"/>
                <a:gd name="T4" fmla="*/ 2 w 80"/>
                <a:gd name="T5" fmla="*/ 19 h 60"/>
                <a:gd name="T6" fmla="*/ 14 w 80"/>
                <a:gd name="T7" fmla="*/ 8 h 60"/>
                <a:gd name="T8" fmla="*/ 26 w 80"/>
                <a:gd name="T9" fmla="*/ 0 h 60"/>
                <a:gd name="T10" fmla="*/ 52 w 80"/>
                <a:gd name="T11" fmla="*/ 7 h 60"/>
                <a:gd name="T12" fmla="*/ 80 w 80"/>
                <a:gd name="T13" fmla="*/ 17 h 60"/>
                <a:gd name="T14" fmla="*/ 36 w 80"/>
                <a:gd name="T15" fmla="*/ 34 h 60"/>
                <a:gd name="T16" fmla="*/ 9 w 8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60">
                  <a:moveTo>
                    <a:pt x="9" y="60"/>
                  </a:moveTo>
                  <a:cubicBezTo>
                    <a:pt x="9" y="60"/>
                    <a:pt x="3" y="50"/>
                    <a:pt x="1" y="37"/>
                  </a:cubicBezTo>
                  <a:cubicBezTo>
                    <a:pt x="0" y="26"/>
                    <a:pt x="2" y="19"/>
                    <a:pt x="2" y="19"/>
                  </a:cubicBezTo>
                  <a:cubicBezTo>
                    <a:pt x="2" y="19"/>
                    <a:pt x="6" y="14"/>
                    <a:pt x="14" y="8"/>
                  </a:cubicBezTo>
                  <a:cubicBezTo>
                    <a:pt x="22" y="3"/>
                    <a:pt x="26" y="0"/>
                    <a:pt x="26" y="0"/>
                  </a:cubicBezTo>
                  <a:cubicBezTo>
                    <a:pt x="26" y="0"/>
                    <a:pt x="40" y="4"/>
                    <a:pt x="52" y="7"/>
                  </a:cubicBezTo>
                  <a:cubicBezTo>
                    <a:pt x="62" y="10"/>
                    <a:pt x="80" y="17"/>
                    <a:pt x="80" y="17"/>
                  </a:cubicBezTo>
                  <a:cubicBezTo>
                    <a:pt x="80" y="17"/>
                    <a:pt x="58" y="21"/>
                    <a:pt x="36" y="34"/>
                  </a:cubicBezTo>
                  <a:cubicBezTo>
                    <a:pt x="15" y="47"/>
                    <a:pt x="9" y="60"/>
                    <a:pt x="9" y="6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39" name="Rectangle : coins arrondis 38"/>
          <p:cNvSpPr/>
          <p:nvPr userDrawn="1"/>
        </p:nvSpPr>
        <p:spPr>
          <a:xfrm>
            <a:off x="3407509" y="1918882"/>
            <a:ext cx="2329875" cy="213168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40" name="Rectangle : coins arrondis 39"/>
          <p:cNvSpPr/>
          <p:nvPr userDrawn="1"/>
        </p:nvSpPr>
        <p:spPr>
          <a:xfrm>
            <a:off x="6417788" y="1918882"/>
            <a:ext cx="2329875" cy="2131684"/>
          </a:xfrm>
          <a:prstGeom prst="roundRect">
            <a:avLst>
              <a:gd name="adj" fmla="val 2763"/>
            </a:avLst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93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15A3EF9E-E5B8-4F98-A6EF-D843D127A5DC}" type="datetime1">
              <a:rPr lang="fr-FR" smtClean="0"/>
              <a:pPr/>
              <a:t>15/06/2023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45E0E594-9BCF-4771-A49D-C79A1726CCBE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18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74" r:id="rId5"/>
    <p:sldLayoutId id="2147483667" r:id="rId6"/>
    <p:sldLayoutId id="2147483673" r:id="rId7"/>
    <p:sldLayoutId id="2147483666" r:id="rId8"/>
    <p:sldLayoutId id="2147483668" r:id="rId9"/>
    <p:sldLayoutId id="2147483671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jpg"/><Relationship Id="rId7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jpg"/><Relationship Id="rId7" Type="http://schemas.microsoft.com/office/2007/relationships/hdphoto" Target="../media/hdphoto1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3.jpg"/><Relationship Id="rId7" Type="http://schemas.openxmlformats.org/officeDocument/2006/relationships/image" Target="../media/image5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jpg"/><Relationship Id="rId7" Type="http://schemas.openxmlformats.org/officeDocument/2006/relationships/image" Target="../media/image5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2.jpg"/><Relationship Id="rId7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10" Type="http://schemas.openxmlformats.org/officeDocument/2006/relationships/image" Target="../media/image59.png"/><Relationship Id="rId4" Type="http://schemas.openxmlformats.org/officeDocument/2006/relationships/image" Target="../media/image33.jp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34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3.jpg"/><Relationship Id="rId7" Type="http://schemas.openxmlformats.org/officeDocument/2006/relationships/image" Target="../media/image6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13.png"/><Relationship Id="rId10" Type="http://schemas.openxmlformats.org/officeDocument/2006/relationships/image" Target="../media/image65.png"/><Relationship Id="rId4" Type="http://schemas.openxmlformats.org/officeDocument/2006/relationships/image" Target="../media/image34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3.jpg"/><Relationship Id="rId7" Type="http://schemas.openxmlformats.org/officeDocument/2006/relationships/image" Target="../media/image6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13.png"/><Relationship Id="rId10" Type="http://schemas.openxmlformats.org/officeDocument/2006/relationships/image" Target="../media/image71.png"/><Relationship Id="rId4" Type="http://schemas.openxmlformats.org/officeDocument/2006/relationships/image" Target="../media/image34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jpg"/><Relationship Id="rId7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image" Target="../media/image78.jpe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25.jpeg"/><Relationship Id="rId2" Type="http://schemas.openxmlformats.org/officeDocument/2006/relationships/image" Target="../media/image19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79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image" Target="../media/image87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25.jpeg"/><Relationship Id="rId2" Type="http://schemas.openxmlformats.org/officeDocument/2006/relationships/image" Target="../media/image19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88.jpe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image" Target="../media/image100.jpe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17" Type="http://schemas.openxmlformats.org/officeDocument/2006/relationships/image" Target="../media/image25.jpeg"/><Relationship Id="rId2" Type="http://schemas.openxmlformats.org/officeDocument/2006/relationships/image" Target="../media/image19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01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" descr="Ha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Focal_LB_blan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287" y="4129784"/>
            <a:ext cx="2512786" cy="101371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553358" y="2717298"/>
            <a:ext cx="149678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38039" y="536793"/>
            <a:ext cx="5737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+mj-lt"/>
                <a:cs typeface="Gotham Book"/>
              </a:rPr>
              <a:t>IMPULSE 4.320 CABLE PRODUCT INFORMATION FOCAL INSIDE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8039" y="2840146"/>
            <a:ext cx="573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+mj-lt"/>
                <a:cs typeface="Gotham Book"/>
              </a:rPr>
              <a:t>February</a:t>
            </a:r>
            <a:r>
              <a:rPr lang="fr-FR" dirty="0">
                <a:solidFill>
                  <a:schemeClr val="bg1"/>
                </a:solidFill>
                <a:latin typeface="+mj-lt"/>
                <a:cs typeface="Gotham Book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02464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2817506" y="1725818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156623" y="1517247"/>
            <a:ext cx="23697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/>
          </a:p>
          <a:p>
            <a:r>
              <a:rPr lang="fr-FR" sz="1400" dirty="0" err="1"/>
              <a:t>Tourneo</a:t>
            </a:r>
            <a:r>
              <a:rPr lang="fr-FR" sz="1400" dirty="0"/>
              <a:t> </a:t>
            </a:r>
            <a:r>
              <a:rPr lang="fr-FR" sz="1400" dirty="0" err="1"/>
              <a:t>Connect</a:t>
            </a:r>
            <a:r>
              <a:rPr lang="fr-FR" sz="1400" dirty="0"/>
              <a:t>  2019-</a:t>
            </a:r>
          </a:p>
          <a:p>
            <a:r>
              <a:rPr lang="fr-FR" sz="1400" dirty="0" err="1"/>
              <a:t>Tourneo</a:t>
            </a:r>
            <a:r>
              <a:rPr lang="fr-FR" sz="1400" dirty="0"/>
              <a:t> Custom   2019-</a:t>
            </a:r>
            <a:br>
              <a:rPr lang="fr-FR" sz="1400" dirty="0"/>
            </a:br>
            <a:r>
              <a:rPr lang="fr-FR" sz="1400" dirty="0"/>
              <a:t>Transit </a:t>
            </a:r>
            <a:r>
              <a:rPr lang="fr-FR" sz="1400" dirty="0" err="1"/>
              <a:t>Connect</a:t>
            </a:r>
            <a:r>
              <a:rPr lang="fr-FR" sz="1400" dirty="0"/>
              <a:t> </a:t>
            </a:r>
          </a:p>
          <a:p>
            <a:r>
              <a:rPr lang="fr-FR" sz="1400" dirty="0"/>
              <a:t>Transit Courier</a:t>
            </a:r>
            <a:br>
              <a:rPr lang="fr-FR" sz="1400" dirty="0"/>
            </a:br>
            <a:r>
              <a:rPr lang="fr-FR" sz="1400" dirty="0"/>
              <a:t>Transit Custom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44784" y="320191"/>
            <a:ext cx="318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IW-FORD-Y-ISO-HARNESS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87" y="48721"/>
            <a:ext cx="3105150" cy="6381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589" y="892175"/>
            <a:ext cx="2372554" cy="18995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89" y="2996965"/>
            <a:ext cx="2372554" cy="18995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8010" y="1542337"/>
            <a:ext cx="2139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/>
          </a:p>
          <a:p>
            <a:r>
              <a:rPr lang="fr-FR" sz="1400" dirty="0"/>
              <a:t>Bronco</a:t>
            </a:r>
          </a:p>
          <a:p>
            <a:r>
              <a:rPr lang="fr-FR" sz="1400" dirty="0"/>
              <a:t>F-150    2021-</a:t>
            </a:r>
          </a:p>
          <a:p>
            <a:r>
              <a:rPr lang="fr-FR" sz="1400" dirty="0"/>
              <a:t>Fiesta VIII</a:t>
            </a:r>
          </a:p>
          <a:p>
            <a:r>
              <a:rPr lang="fr-FR" sz="1400" dirty="0"/>
              <a:t>Focus IV</a:t>
            </a:r>
          </a:p>
          <a:p>
            <a:r>
              <a:rPr lang="fr-FR" sz="1400" dirty="0" err="1"/>
              <a:t>Kuga</a:t>
            </a:r>
            <a:r>
              <a:rPr lang="fr-FR" sz="1400" dirty="0"/>
              <a:t> III</a:t>
            </a:r>
          </a:p>
          <a:p>
            <a:r>
              <a:rPr lang="fr-FR" sz="1400" dirty="0"/>
              <a:t>Puma II</a:t>
            </a:r>
          </a:p>
          <a:p>
            <a:r>
              <a:rPr lang="fr-FR" sz="1400" dirty="0"/>
              <a:t>Sharp </a:t>
            </a:r>
          </a:p>
          <a:p>
            <a:br>
              <a:rPr lang="fr-FR" sz="1400" dirty="0"/>
            </a:b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30" y="983826"/>
            <a:ext cx="996752" cy="38167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F97FB6F-3F88-45A6-998A-1D4AD76CFE4B}"/>
              </a:ext>
            </a:extLst>
          </p:cNvPr>
          <p:cNvSpPr txBox="1"/>
          <p:nvPr/>
        </p:nvSpPr>
        <p:spPr>
          <a:xfrm>
            <a:off x="3754170" y="285162"/>
            <a:ext cx="2873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>
                <a:solidFill>
                  <a:srgbClr val="FF0000"/>
                </a:solidFill>
              </a:rPr>
              <a:t>2 différent models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323114" y="233905"/>
            <a:ext cx="3307331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0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FORD V2</a:t>
            </a:r>
            <a:r>
              <a:rPr lang="fr-FR" dirty="0"/>
              <a:t> 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19" y="225145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076" y="310792"/>
            <a:ext cx="1670731" cy="639756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323114" y="233905"/>
            <a:ext cx="3616984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44784" y="318490"/>
            <a:ext cx="361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IW-FORD-Y-ISO-HARNESS </a:t>
            </a:r>
            <a:r>
              <a:rPr lang="fr-FR" sz="1600" b="1" dirty="0">
                <a:solidFill>
                  <a:srgbClr val="FF0000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V2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05C840E-1399-4A59-9D1F-625CB90F2A89}"/>
              </a:ext>
            </a:extLst>
          </p:cNvPr>
          <p:cNvSpPr txBox="1"/>
          <p:nvPr/>
        </p:nvSpPr>
        <p:spPr>
          <a:xfrm>
            <a:off x="3754170" y="285162"/>
            <a:ext cx="2873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>
                <a:solidFill>
                  <a:srgbClr val="FF0000"/>
                </a:solidFill>
              </a:rPr>
              <a:t>2 différent models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B0C217-FB77-4461-A114-31CFB2A42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480346" y="2691462"/>
            <a:ext cx="745750" cy="14652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6F03CA-D213-4BB1-B21B-497A2EF7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47676" y="1660733"/>
            <a:ext cx="781187" cy="17049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AACD80-B8C6-4188-8FD2-CD3D99DB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037" y="2289718"/>
            <a:ext cx="2304084" cy="13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8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2817506" y="1725818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022808" y="1725818"/>
            <a:ext cx="23697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/>
              <a:t>Mondeo</a:t>
            </a:r>
            <a:endParaRPr lang="fr-FR" sz="1400" dirty="0"/>
          </a:p>
          <a:p>
            <a:r>
              <a:rPr lang="fr-FR" sz="1400" dirty="0"/>
              <a:t>Mustang  -2020</a:t>
            </a:r>
          </a:p>
          <a:p>
            <a:r>
              <a:rPr lang="fr-FR" sz="1400" dirty="0"/>
              <a:t>Ranger III</a:t>
            </a:r>
          </a:p>
          <a:p>
            <a:r>
              <a:rPr lang="fr-FR" sz="1400" dirty="0"/>
              <a:t>S-max II</a:t>
            </a:r>
            <a:br>
              <a:rPr lang="fr-FR" sz="1400" dirty="0"/>
            </a:br>
            <a:r>
              <a:rPr lang="fr-FR" sz="1400" dirty="0" err="1"/>
              <a:t>Tourneo</a:t>
            </a:r>
            <a:r>
              <a:rPr lang="fr-FR" sz="1400" dirty="0"/>
              <a:t> </a:t>
            </a:r>
            <a:r>
              <a:rPr lang="fr-FR" sz="1400" dirty="0" err="1"/>
              <a:t>Connect</a:t>
            </a:r>
            <a:r>
              <a:rPr lang="fr-FR" sz="1400" dirty="0"/>
              <a:t> -2018</a:t>
            </a:r>
          </a:p>
          <a:p>
            <a:r>
              <a:rPr lang="fr-FR" sz="1400" dirty="0" err="1"/>
              <a:t>Tourneo</a:t>
            </a:r>
            <a:r>
              <a:rPr lang="fr-FR" sz="1400" dirty="0"/>
              <a:t> Courrier -2018</a:t>
            </a:r>
          </a:p>
          <a:p>
            <a:r>
              <a:rPr lang="fr-FR" sz="1400" dirty="0" err="1"/>
              <a:t>Tourneo</a:t>
            </a:r>
            <a:r>
              <a:rPr lang="fr-FR" sz="1400" dirty="0"/>
              <a:t> Custom -2018</a:t>
            </a:r>
          </a:p>
          <a:p>
            <a:r>
              <a:rPr lang="fr-FR" sz="1400" dirty="0"/>
              <a:t>Transit </a:t>
            </a:r>
            <a:r>
              <a:rPr lang="fr-FR" sz="1400" dirty="0" err="1"/>
              <a:t>connect</a:t>
            </a:r>
            <a:r>
              <a:rPr lang="fr-FR" sz="1400" dirty="0"/>
              <a:t> -2018</a:t>
            </a:r>
          </a:p>
          <a:p>
            <a:r>
              <a:rPr lang="fr-FR" sz="1400" dirty="0"/>
              <a:t>Transit custom -2018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433" y="95851"/>
            <a:ext cx="3105150" cy="6381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8010" y="1542337"/>
            <a:ext cx="2139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/>
          </a:p>
          <a:p>
            <a:r>
              <a:rPr lang="fr-FR" sz="1400" dirty="0"/>
              <a:t>F-150</a:t>
            </a:r>
          </a:p>
          <a:p>
            <a:r>
              <a:rPr lang="fr-FR" sz="1400" dirty="0"/>
              <a:t>D-max</a:t>
            </a:r>
          </a:p>
          <a:p>
            <a:r>
              <a:rPr lang="fr-FR" sz="1400" dirty="0"/>
              <a:t>C-max</a:t>
            </a:r>
          </a:p>
          <a:p>
            <a:r>
              <a:rPr lang="fr-FR" sz="1400" dirty="0" err="1"/>
              <a:t>Ecosport</a:t>
            </a:r>
            <a:endParaRPr lang="fr-FR" sz="1400" dirty="0"/>
          </a:p>
          <a:p>
            <a:r>
              <a:rPr lang="fr-FR" sz="1400" dirty="0"/>
              <a:t>Edge II </a:t>
            </a:r>
          </a:p>
          <a:p>
            <a:r>
              <a:rPr lang="fr-FR" sz="1400" dirty="0"/>
              <a:t>Fiesta VII</a:t>
            </a:r>
          </a:p>
          <a:p>
            <a:r>
              <a:rPr lang="fr-FR" sz="1400" dirty="0"/>
              <a:t>Focus III</a:t>
            </a:r>
          </a:p>
          <a:p>
            <a:r>
              <a:rPr lang="fr-FR" sz="1400" dirty="0" err="1"/>
              <a:t>Galaxis</a:t>
            </a:r>
            <a:r>
              <a:rPr lang="fr-FR" sz="1400" dirty="0"/>
              <a:t> III</a:t>
            </a:r>
            <a:br>
              <a:rPr lang="fr-FR" sz="1400" dirty="0"/>
            </a:br>
            <a:r>
              <a:rPr lang="fr-FR" sz="1400" dirty="0"/>
              <a:t>Ka+</a:t>
            </a:r>
            <a:br>
              <a:rPr lang="fr-FR" sz="1400" dirty="0"/>
            </a:br>
            <a:r>
              <a:rPr lang="fr-FR" sz="1400" dirty="0" err="1"/>
              <a:t>Kuga</a:t>
            </a:r>
            <a:r>
              <a:rPr lang="fr-FR" sz="1400" dirty="0"/>
              <a:t> II</a:t>
            </a:r>
            <a:br>
              <a:rPr lang="fr-FR" sz="1400" dirty="0"/>
            </a:br>
            <a:endParaRPr lang="fr-FR" sz="14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30" y="983826"/>
            <a:ext cx="996752" cy="38167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44783" y="320191"/>
            <a:ext cx="3629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IW-FORD-Y-ISO-HARNESS </a:t>
            </a:r>
            <a:r>
              <a:rPr lang="fr-FR" sz="1600" b="1" dirty="0">
                <a:solidFill>
                  <a:srgbClr val="FF0000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V2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323114" y="233905"/>
            <a:ext cx="3750798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BCCD0E-2137-4709-81CB-55773C98C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444" y="3106932"/>
            <a:ext cx="1940843" cy="16795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A787DD-7BFE-4816-9042-01DBB22F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72" y="906579"/>
            <a:ext cx="2369732" cy="201231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C38232A-C32D-4603-B3A1-9D9381292051}"/>
              </a:ext>
            </a:extLst>
          </p:cNvPr>
          <p:cNvSpPr txBox="1"/>
          <p:nvPr/>
        </p:nvSpPr>
        <p:spPr>
          <a:xfrm>
            <a:off x="3754170" y="285162"/>
            <a:ext cx="2873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>
                <a:solidFill>
                  <a:srgbClr val="FF0000"/>
                </a:solidFill>
              </a:rPr>
              <a:t>2 différent models</a:t>
            </a:r>
          </a:p>
        </p:txBody>
      </p:sp>
    </p:spTree>
    <p:extLst>
      <p:ext uri="{BB962C8B-B14F-4D97-AF65-F5344CB8AC3E}">
        <p14:creationId xmlns:p14="http://schemas.microsoft.com/office/powerpoint/2010/main" val="247201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Mercedes </a:t>
            </a:r>
            <a:r>
              <a:rPr lang="fr-FR" dirty="0"/>
              <a:t>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802" y="150984"/>
            <a:ext cx="3105150" cy="638175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20992" y="332120"/>
            <a:ext cx="3454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IW-MBZ-Y-ISO-HARNESS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4BF20EA-AA24-409B-BB28-3BD6B8109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711" y="122657"/>
            <a:ext cx="851658" cy="855938"/>
          </a:xfrm>
          <a:prstGeom prst="rect">
            <a:avLst/>
          </a:prstGeom>
        </p:spPr>
      </p:pic>
      <p:pic>
        <p:nvPicPr>
          <p:cNvPr id="5" name="Image 4" descr="Une image contenant clavier, guichet, machine à écrire&#10;&#10;Description générée automatiquement">
            <a:extLst>
              <a:ext uri="{FF2B5EF4-FFF2-40B4-BE49-F238E27FC236}">
                <a16:creationId xmlns:a16="http://schemas.microsoft.com/office/drawing/2014/main" id="{770EBFF7-D148-409F-A556-7E65A47FA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2977" l="6509" r="92899">
                        <a14:foregroundMark x1="6509" y1="10033" x2="6509" y2="10033"/>
                        <a14:foregroundMark x1="6509" y1="46154" x2="6509" y2="46154"/>
                        <a14:foregroundMark x1="62722" y1="93311" x2="62722" y2="93311"/>
                        <a14:foregroundMark x1="92012" y1="69231" x2="92012" y2="69231"/>
                        <a14:foregroundMark x1="92308" y1="53512" x2="92308" y2="53512"/>
                        <a14:foregroundMark x1="91420" y1="55853" x2="91420" y2="55853"/>
                        <a14:foregroundMark x1="92308" y1="46488" x2="92308" y2="46488"/>
                        <a14:foregroundMark x1="91716" y1="66555" x2="91716" y2="66555"/>
                        <a14:foregroundMark x1="84911" y1="6689" x2="84911" y2="6689"/>
                        <a14:foregroundMark x1="65385" y1="4682" x2="65385" y2="4682"/>
                        <a14:foregroundMark x1="92899" y1="27759" x2="92899" y2="27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377" y="2955155"/>
            <a:ext cx="1166847" cy="10322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40F7C2-8A23-44A8-B6ED-C5ABDC42F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23" y="2351958"/>
            <a:ext cx="2044398" cy="12923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BCB6B2-DD0F-47B6-85B0-AA497C28DD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7242" y="1965941"/>
            <a:ext cx="1040135" cy="10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575651" y="2114666"/>
            <a:ext cx="2299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 06-2020 USE WITH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NGT5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head unit </a:t>
            </a:r>
          </a:p>
          <a:p>
            <a:pPr algn="ctr"/>
            <a:endParaRPr lang="en-US" sz="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 class 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 class 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 class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Glc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Glc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coupe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420992" y="332120"/>
            <a:ext cx="3454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IW-MBZ-Y-ISO-HARNESS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979" y="111265"/>
            <a:ext cx="3105150" cy="6381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B275C97-FB6D-44E1-8467-84CFDCE4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827" y="1082120"/>
            <a:ext cx="851658" cy="8559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8DD4A1-C73A-4EAD-9A2D-E71D5411F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189" y="1339114"/>
            <a:ext cx="3105150" cy="28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6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NISSAN</a:t>
            </a:r>
            <a:r>
              <a:rPr lang="fr-FR" dirty="0"/>
              <a:t> 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403" y="208198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Résultat de recherche d'images pour &quot;logo nissan&quot;"/>
          <p:cNvSpPr>
            <a:spLocks noChangeAspect="1" noChangeArrowheads="1"/>
          </p:cNvSpPr>
          <p:nvPr/>
        </p:nvSpPr>
        <p:spPr bwMode="auto">
          <a:xfrm>
            <a:off x="155575" y="-547688"/>
            <a:ext cx="258127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003" y="208198"/>
            <a:ext cx="1629216" cy="72743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9" y="2113327"/>
            <a:ext cx="2284434" cy="150693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5337" y="1543978"/>
            <a:ext cx="1053326" cy="176902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0380" y="2458133"/>
            <a:ext cx="1113439" cy="1799462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2416" y="326609"/>
            <a:ext cx="2823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IW-NIS-Y-ISO-HARNESS</a:t>
            </a:r>
          </a:p>
        </p:txBody>
      </p:sp>
    </p:spTree>
    <p:extLst>
      <p:ext uri="{BB962C8B-B14F-4D97-AF65-F5344CB8AC3E}">
        <p14:creationId xmlns:p14="http://schemas.microsoft.com/office/powerpoint/2010/main" val="6619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73890" y="1663012"/>
            <a:ext cx="19540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350 Z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370 Z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Altima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Armada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Frontier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Gt-R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Juke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Micra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Murano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2631811" y="1745771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73890" y="309237"/>
            <a:ext cx="2774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IW-NIS-Y-ISO-HARNESS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773" y="103785"/>
            <a:ext cx="3105150" cy="6381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61168" y="1557141"/>
            <a:ext cx="1954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Note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Nv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300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Nv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400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Pathfinder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Pulsar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Tiida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Vera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X-trail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X-terra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Urvan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727" y="845922"/>
            <a:ext cx="1397675" cy="6240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551" y="985114"/>
            <a:ext cx="2340201" cy="17999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551" y="2940284"/>
            <a:ext cx="2340201" cy="17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02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PEUGEOT/ CITROEN </a:t>
            </a:r>
            <a:r>
              <a:rPr lang="fr-FR" dirty="0"/>
              <a:t>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888" y="231539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559" y="54910"/>
            <a:ext cx="1280666" cy="1057716"/>
          </a:xfrm>
          <a:prstGeom prst="rect">
            <a:avLst/>
          </a:prstGeom>
        </p:spPr>
      </p:pic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968" y="54910"/>
            <a:ext cx="1161660" cy="111957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619" y="1895139"/>
            <a:ext cx="1221493" cy="129493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808136"/>
            <a:ext cx="1113570" cy="11557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802" y="2200411"/>
            <a:ext cx="2258571" cy="1457958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59505" y="325233"/>
            <a:ext cx="300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IW-PSA-Y-ISO-HARNESS</a:t>
            </a:r>
          </a:p>
        </p:txBody>
      </p:sp>
    </p:spTree>
    <p:extLst>
      <p:ext uri="{BB962C8B-B14F-4D97-AF65-F5344CB8AC3E}">
        <p14:creationId xmlns:p14="http://schemas.microsoft.com/office/powerpoint/2010/main" val="143605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56853" y="1905296"/>
            <a:ext cx="22996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208 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308 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508 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2008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3008 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5008 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Expert III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Rifter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Traveler III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88597" y="1887872"/>
            <a:ext cx="2103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Berlingo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III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C3 III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C4 grand space Tourer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C4 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C4 cactus 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C4 space Tourer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C5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aircross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Jumpy III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Space Tourer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2820999" y="2060431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74" y="752057"/>
            <a:ext cx="1280666" cy="10577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796" y="767227"/>
            <a:ext cx="1161660" cy="11195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59505" y="325233"/>
            <a:ext cx="300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IW-PSA-Y-ISO-HARNESS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773" y="96805"/>
            <a:ext cx="3105150" cy="6381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542" y="1062423"/>
            <a:ext cx="2894385" cy="36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31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906" y="1634255"/>
            <a:ext cx="1048016" cy="1689325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RENAULT</a:t>
            </a:r>
            <a:r>
              <a:rPr lang="fr-FR" dirty="0"/>
              <a:t>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888" y="231539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84" y="2299393"/>
            <a:ext cx="2266950" cy="11096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236392" y="2754482"/>
            <a:ext cx="817638" cy="1314530"/>
          </a:xfrm>
          <a:prstGeom prst="rect">
            <a:avLst/>
          </a:prstGeom>
        </p:spPr>
      </p:pic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0038" y="168991"/>
            <a:ext cx="931410" cy="697339"/>
          </a:xfrm>
          <a:prstGeom prst="rect">
            <a:avLst/>
          </a:prstGeom>
        </p:spPr>
      </p:pic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2547" y="256925"/>
            <a:ext cx="592917" cy="521934"/>
          </a:xfrm>
          <a:prstGeom prst="rect">
            <a:avLst/>
          </a:prstGeom>
        </p:spPr>
      </p:pic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290" y="256925"/>
            <a:ext cx="934480" cy="521473"/>
          </a:xfrm>
          <a:prstGeom prst="rect">
            <a:avLst/>
          </a:prstGeom>
        </p:spPr>
      </p:pic>
      <p:sp>
        <p:nvSpPr>
          <p:cNvPr id="29" name="Rectangle à coins arrondis 28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29710" y="314232"/>
            <a:ext cx="2897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IW-REN-Y-ISO-HARNESS</a:t>
            </a:r>
          </a:p>
        </p:txBody>
      </p:sp>
    </p:spTree>
    <p:extLst>
      <p:ext uri="{BB962C8B-B14F-4D97-AF65-F5344CB8AC3E}">
        <p14:creationId xmlns:p14="http://schemas.microsoft.com/office/powerpoint/2010/main" val="484535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44" y="1745753"/>
            <a:ext cx="4152345" cy="2651974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DEDICATED CABLES CONCEPT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55369" y="2862398"/>
            <a:ext cx="260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Impulse 4.320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6642" y="847183"/>
            <a:ext cx="8630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Focal has developed a dedicated line of cables for our compact amplifiers, to simplify the installation of audio solutions Focal Inside Plug and play as much as possible.</a:t>
            </a:r>
            <a:br>
              <a:rPr lang="en-US" sz="1200" dirty="0"/>
            </a:br>
            <a:r>
              <a:rPr lang="en-US" sz="1200" dirty="0"/>
              <a:t>In an "OEM" philosophy our cables are built in the same materials and connectors as what we develop on our OEM partners.</a:t>
            </a:r>
            <a:br>
              <a:rPr lang="en-US" sz="1200" dirty="0"/>
            </a:br>
            <a:r>
              <a:rPr lang="en-US" sz="1200" dirty="0"/>
              <a:t>Our wide range of Focal Inside cables will allow you to respond to all audio configurations.</a:t>
            </a:r>
          </a:p>
          <a:p>
            <a:r>
              <a:rPr lang="en-US" sz="1200" dirty="0"/>
              <a:t>saving you a lot of time.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8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29803" y="1584073"/>
            <a:ext cx="1283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Alaskan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Clio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Captur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Espace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Laguna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Megane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Scenic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Twingo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II/III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Vel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satis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Wind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Zoe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76091" y="1581280"/>
            <a:ext cx="1954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two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two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cabrio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two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brabus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four 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1609056" y="1648049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62" y="853864"/>
            <a:ext cx="931410" cy="697339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3576091" y="1648049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700" y="980731"/>
            <a:ext cx="592917" cy="5219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554" y="940866"/>
            <a:ext cx="934480" cy="5214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94842" y="298234"/>
            <a:ext cx="2864921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IW-REN-Y-ISO-HARNESS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793" y="103785"/>
            <a:ext cx="3105150" cy="638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47845" y="1630874"/>
            <a:ext cx="112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Dokker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Duster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Lodgy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Logan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Sandero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124" y="1122787"/>
            <a:ext cx="1977386" cy="17809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124" y="3135231"/>
            <a:ext cx="1977386" cy="17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57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TOYOTA</a:t>
            </a:r>
            <a:r>
              <a:rPr lang="fr-FR" dirty="0"/>
              <a:t>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888" y="231539"/>
            <a:ext cx="3105150" cy="6381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118" y="63361"/>
            <a:ext cx="974530" cy="9745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93136" y="3189861"/>
            <a:ext cx="740274" cy="9825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40918" y="1842443"/>
            <a:ext cx="711412" cy="118047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907858" y="2605926"/>
            <a:ext cx="676164" cy="11638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498" y="2076775"/>
            <a:ext cx="2233129" cy="1449158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37498" y="325233"/>
            <a:ext cx="3474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IW-TOY-Y-ISO-HARNESS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4892" y="284718"/>
            <a:ext cx="1041578" cy="584996"/>
          </a:xfrm>
          <a:prstGeom prst="rect">
            <a:avLst/>
          </a:prstGeom>
        </p:spPr>
      </p:pic>
      <p:sp>
        <p:nvSpPr>
          <p:cNvPr id="23" name="AutoShape 4" descr="Résultat de recherche d'images pour &quot;logo subaru&quot;"/>
          <p:cNvSpPr>
            <a:spLocks noChangeAspect="1" noChangeArrowheads="1"/>
          </p:cNvSpPr>
          <p:nvPr/>
        </p:nvSpPr>
        <p:spPr bwMode="auto">
          <a:xfrm>
            <a:off x="155575" y="-547688"/>
            <a:ext cx="17335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3202" y="264179"/>
            <a:ext cx="941697" cy="6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0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97621" y="1702972"/>
            <a:ext cx="1004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4 Runner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Altis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Auris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Avalon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Avanza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C-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Hr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Camry II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Celica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Echo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Fj cruiser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86224" y="1907346"/>
            <a:ext cx="842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Ct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Gx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Ls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2668584" y="1786311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14" y="718566"/>
            <a:ext cx="974530" cy="974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51457" y="244197"/>
            <a:ext cx="2815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IW-TOY-Y-ISO-HARNESS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97621" y="148845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773" y="94386"/>
            <a:ext cx="3105150" cy="6381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77" y="1020333"/>
            <a:ext cx="2119706" cy="18764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77" y="3018661"/>
            <a:ext cx="2119706" cy="18948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651" y="977946"/>
            <a:ext cx="1041578" cy="584996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3940462" y="1786311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140634" y="1862442"/>
            <a:ext cx="1235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BRZ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Forester IV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Impreza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IV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Outback IV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Outback V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Wrx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21635" y="1732003"/>
            <a:ext cx="13402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Fortuner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Gt 86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Highlander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Hilux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IQ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Land cruiser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Matrix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Prius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Pro ace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Rav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4 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……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658" y="938748"/>
            <a:ext cx="964714" cy="641376"/>
          </a:xfrm>
          <a:prstGeom prst="rect">
            <a:avLst/>
          </a:prstGeom>
        </p:spPr>
      </p:pic>
      <p:sp>
        <p:nvSpPr>
          <p:cNvPr id="9" name="AutoShape 2" descr="Résultat de recherche d'images pour &quot;logo subaru&quot;"/>
          <p:cNvSpPr>
            <a:spLocks noChangeAspect="1" noChangeArrowheads="1"/>
          </p:cNvSpPr>
          <p:nvPr/>
        </p:nvSpPr>
        <p:spPr bwMode="auto">
          <a:xfrm>
            <a:off x="155575" y="-547688"/>
            <a:ext cx="17335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567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TOYOTA V2 </a:t>
            </a:r>
            <a:r>
              <a:rPr lang="fr-FR" dirty="0"/>
              <a:t>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265" y="284718"/>
            <a:ext cx="3105150" cy="6381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118" y="63361"/>
            <a:ext cx="974530" cy="974530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297621" y="325233"/>
            <a:ext cx="3474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IW-TOY-Y-ISO-HARNESS </a:t>
            </a:r>
            <a:r>
              <a:rPr lang="fr-FR" sz="1600" b="1" dirty="0">
                <a:solidFill>
                  <a:srgbClr val="FF0000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V2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892" y="284718"/>
            <a:ext cx="1041578" cy="584996"/>
          </a:xfrm>
          <a:prstGeom prst="rect">
            <a:avLst/>
          </a:prstGeom>
        </p:spPr>
      </p:pic>
      <p:sp>
        <p:nvSpPr>
          <p:cNvPr id="23" name="AutoShape 4" descr="Résultat de recherche d'images pour &quot;logo subaru&quot;"/>
          <p:cNvSpPr>
            <a:spLocks noChangeAspect="1" noChangeArrowheads="1"/>
          </p:cNvSpPr>
          <p:nvPr/>
        </p:nvSpPr>
        <p:spPr bwMode="auto">
          <a:xfrm>
            <a:off x="155575" y="-547688"/>
            <a:ext cx="17335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202" y="264179"/>
            <a:ext cx="941697" cy="62607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1962CCD-6923-45E5-A2AD-14A68CB899C8}"/>
              </a:ext>
            </a:extLst>
          </p:cNvPr>
          <p:cNvSpPr txBox="1"/>
          <p:nvPr/>
        </p:nvSpPr>
        <p:spPr>
          <a:xfrm>
            <a:off x="3542868" y="284718"/>
            <a:ext cx="240134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>
                <a:solidFill>
                  <a:srgbClr val="FF0000"/>
                </a:solidFill>
              </a:rPr>
              <a:t>2 différent models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312E12-C736-4FBC-9EA7-9F9793338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770" y="2113326"/>
            <a:ext cx="2174554" cy="16836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94676D-6327-4BCB-88E4-F32053E64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657217" y="1959101"/>
            <a:ext cx="974529" cy="12252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B3C2A7-9803-4AAA-A398-6681606C8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4592128" y="2891431"/>
            <a:ext cx="740888" cy="12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93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88582" y="1585669"/>
            <a:ext cx="1733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4 Runner 2020-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Avalon 2019-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C-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Hr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2019-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Camry II 2018-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Corolla 2019-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Highlander 2020-</a:t>
            </a: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Rav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4 2019-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Sequoia 2019-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Sienna 2018-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Tacoma 2019-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Tundra 2020- 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2535440" y="1786311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14" y="718566"/>
            <a:ext cx="974530" cy="974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36220" y="214564"/>
            <a:ext cx="3276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IW-TOY-Y-ISO-HARNESS </a:t>
            </a:r>
            <a:r>
              <a:rPr lang="fr-FR" sz="1600" b="1" dirty="0">
                <a:solidFill>
                  <a:srgbClr val="FF0000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V2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297621" y="148845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773" y="94386"/>
            <a:ext cx="3105150" cy="6381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77" y="1020333"/>
            <a:ext cx="2119706" cy="18764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77" y="3018661"/>
            <a:ext cx="2119706" cy="18948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651" y="977946"/>
            <a:ext cx="1041578" cy="584996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3940462" y="1786311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060903" y="1958547"/>
            <a:ext cx="1340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……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658" y="938748"/>
            <a:ext cx="964714" cy="641376"/>
          </a:xfrm>
          <a:prstGeom prst="rect">
            <a:avLst/>
          </a:prstGeom>
        </p:spPr>
      </p:pic>
      <p:sp>
        <p:nvSpPr>
          <p:cNvPr id="9" name="AutoShape 2" descr="Résultat de recherche d'images pour &quot;logo subaru&quot;"/>
          <p:cNvSpPr>
            <a:spLocks noChangeAspect="1" noChangeArrowheads="1"/>
          </p:cNvSpPr>
          <p:nvPr/>
        </p:nvSpPr>
        <p:spPr bwMode="auto">
          <a:xfrm>
            <a:off x="155575" y="-547688"/>
            <a:ext cx="17335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B6BC465-4EE2-4EB2-9CF7-5644AA08E0A5}"/>
              </a:ext>
            </a:extLst>
          </p:cNvPr>
          <p:cNvSpPr txBox="1"/>
          <p:nvPr/>
        </p:nvSpPr>
        <p:spPr>
          <a:xfrm>
            <a:off x="3552773" y="199406"/>
            <a:ext cx="240134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>
                <a:solidFill>
                  <a:srgbClr val="FF0000"/>
                </a:solidFill>
              </a:rPr>
              <a:t>2 différent models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BE6B72-247D-43DC-85C2-8231F72C62CB}"/>
              </a:ext>
            </a:extLst>
          </p:cNvPr>
          <p:cNvSpPr/>
          <p:nvPr/>
        </p:nvSpPr>
        <p:spPr>
          <a:xfrm>
            <a:off x="2535440" y="1952181"/>
            <a:ext cx="1340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449812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258" y="2957510"/>
            <a:ext cx="1176353" cy="1031051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VW</a:t>
            </a:r>
            <a:r>
              <a:rPr lang="fr-FR" dirty="0"/>
              <a:t> 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888" y="231539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24" y="1756789"/>
            <a:ext cx="2219946" cy="19078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009" y="2084242"/>
            <a:ext cx="1162591" cy="1156010"/>
          </a:xfrm>
          <a:prstGeom prst="rect">
            <a:avLst/>
          </a:prstGeom>
        </p:spPr>
      </p:pic>
      <p:sp>
        <p:nvSpPr>
          <p:cNvPr id="22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981" y="91525"/>
            <a:ext cx="1066800" cy="1066800"/>
          </a:xfrm>
          <a:prstGeom prst="rect">
            <a:avLst/>
          </a:prstGeom>
        </p:spPr>
      </p:pic>
      <p:sp>
        <p:nvSpPr>
          <p:cNvPr id="30" name="Rectangle à coins arrondis 29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78146" y="318008"/>
            <a:ext cx="2746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IW-VW-Y-ISO-HARNESS</a:t>
            </a:r>
          </a:p>
        </p:txBody>
      </p:sp>
    </p:spTree>
    <p:extLst>
      <p:ext uri="{BB962C8B-B14F-4D97-AF65-F5344CB8AC3E}">
        <p14:creationId xmlns:p14="http://schemas.microsoft.com/office/powerpoint/2010/main" val="2338527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870075" y="1891500"/>
            <a:ext cx="1127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Golf 7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Polo 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Passat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beetle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Tiguan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20992" y="309237"/>
            <a:ext cx="2907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IW-VW-Y-ISO-HARNESS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62" y="68615"/>
            <a:ext cx="3105150" cy="638175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971" y="833645"/>
            <a:ext cx="972457" cy="9724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368" y="1614342"/>
            <a:ext cx="2433045" cy="21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82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04078"/>
            <a:ext cx="9144000" cy="394279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FOCAL INSIDE ELECTRONIC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01" y="1061098"/>
            <a:ext cx="3276267" cy="2092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3683" y="3362951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IMPULSE 4.320 </a:t>
            </a:r>
            <a:r>
              <a:rPr lang="fr-FR" dirty="0" err="1"/>
              <a:t>cables</a:t>
            </a:r>
            <a:r>
              <a:rPr lang="fr-FR" dirty="0"/>
              <a:t> system 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920536" y="3300167"/>
            <a:ext cx="3234212" cy="4949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71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07121"/>
            <a:ext cx="9144000" cy="423372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FRONT and REAR SPEAKERS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769" y="782718"/>
            <a:ext cx="3334156" cy="3475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76408" y="1148167"/>
            <a:ext cx="513041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Audio: Front and </a:t>
            </a:r>
            <a:r>
              <a:rPr lang="fr-FR" sz="1400" b="1" dirty="0" err="1"/>
              <a:t>Rear</a:t>
            </a:r>
            <a:r>
              <a:rPr lang="fr-FR" sz="1400" b="1" dirty="0"/>
              <a:t> speakers power by Impulse </a:t>
            </a:r>
          </a:p>
          <a:p>
            <a:r>
              <a:rPr lang="fr-FR" sz="1400" b="1" dirty="0"/>
              <a:t>           4x50 W </a:t>
            </a:r>
            <a:r>
              <a:rPr lang="fr-FR" sz="1400" b="1" dirty="0" err="1"/>
              <a:t>rms</a:t>
            </a:r>
            <a:endParaRPr lang="fr-FR" sz="1400" b="1" dirty="0"/>
          </a:p>
          <a:p>
            <a:endParaRPr lang="fr-FR" sz="1200" dirty="0"/>
          </a:p>
          <a:p>
            <a:r>
              <a:rPr lang="fr-FR" sz="1200" dirty="0"/>
              <a:t>Amplifier :                   Impulse 4.320</a:t>
            </a:r>
          </a:p>
          <a:p>
            <a:endParaRPr lang="fr-FR" sz="1200" dirty="0"/>
          </a:p>
          <a:p>
            <a:r>
              <a:rPr lang="fr-FR" sz="1200" dirty="0"/>
              <a:t>Speakers :                   Component front </a:t>
            </a:r>
          </a:p>
          <a:p>
            <a:r>
              <a:rPr lang="fr-FR" sz="1200" dirty="0"/>
              <a:t>                                   Coaxial </a:t>
            </a:r>
            <a:r>
              <a:rPr lang="fr-FR" sz="1200" dirty="0" err="1"/>
              <a:t>rear</a:t>
            </a:r>
            <a:endParaRPr lang="fr-FR" sz="1200" dirty="0"/>
          </a:p>
          <a:p>
            <a:endParaRPr lang="fr-FR" sz="1200" dirty="0"/>
          </a:p>
          <a:p>
            <a:r>
              <a:rPr lang="fr-FR" sz="1200" dirty="0" err="1"/>
              <a:t>Cables</a:t>
            </a:r>
            <a:r>
              <a:rPr lang="fr-FR" sz="1200" dirty="0"/>
              <a:t> :</a:t>
            </a:r>
          </a:p>
          <a:p>
            <a:r>
              <a:rPr lang="fr-FR" sz="1200" dirty="0"/>
              <a:t>Head unit harness         </a:t>
            </a:r>
            <a:r>
              <a:rPr lang="fr-FR" sz="1200" b="1" dirty="0">
                <a:solidFill>
                  <a:srgbClr val="FF0000"/>
                </a:solidFill>
              </a:rPr>
              <a:t>IW xxx Y ISO HARNESS</a:t>
            </a:r>
          </a:p>
          <a:p>
            <a:endParaRPr lang="fr-FR" sz="800" dirty="0"/>
          </a:p>
          <a:p>
            <a:r>
              <a:rPr lang="fr-FR" sz="1200" dirty="0"/>
              <a:t>Extension </a:t>
            </a:r>
            <a:r>
              <a:rPr lang="fr-FR" sz="1200" dirty="0" err="1"/>
              <a:t>cables</a:t>
            </a:r>
            <a:r>
              <a:rPr lang="fr-FR" sz="1200" dirty="0"/>
              <a:t>           </a:t>
            </a:r>
            <a:r>
              <a:rPr lang="fr-FR" sz="1200" b="1" dirty="0">
                <a:solidFill>
                  <a:srgbClr val="0033CC"/>
                </a:solidFill>
              </a:rPr>
              <a:t>IW IMP EXT 150</a:t>
            </a:r>
          </a:p>
          <a:p>
            <a:endParaRPr lang="fr-FR" sz="800" dirty="0"/>
          </a:p>
          <a:p>
            <a:r>
              <a:rPr lang="fr-FR" sz="1200" dirty="0"/>
              <a:t>Power </a:t>
            </a:r>
            <a:r>
              <a:rPr lang="fr-FR" sz="1200" dirty="0" err="1"/>
              <a:t>cable</a:t>
            </a:r>
            <a:r>
              <a:rPr lang="fr-FR" sz="1200" dirty="0"/>
              <a:t>  </a:t>
            </a:r>
            <a:r>
              <a:rPr lang="fr-FR" sz="1200" dirty="0" err="1"/>
              <a:t>optional</a:t>
            </a:r>
            <a:r>
              <a:rPr lang="fr-FR" sz="1200" dirty="0"/>
              <a:t>   </a:t>
            </a:r>
            <a:r>
              <a:rPr lang="fr-FR" sz="1200" b="1" dirty="0">
                <a:solidFill>
                  <a:srgbClr val="FFC000"/>
                </a:solidFill>
              </a:rPr>
              <a:t>IW PWSUP 600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5667" y="1074944"/>
            <a:ext cx="4767444" cy="30852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315572" y="498475"/>
            <a:ext cx="2755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All brands configuration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28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12" y="1079415"/>
            <a:ext cx="4399829" cy="31585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161" y="547320"/>
            <a:ext cx="1259758" cy="2256786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EXTENSION CABLE 4.0     IW IMP EXT 150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IW – IMP – EXT – 150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</a:t>
            </a:r>
          </a:p>
          <a:p>
            <a:r>
              <a:rPr lang="en-US" sz="1000" u="sng" dirty="0">
                <a:solidFill>
                  <a:schemeClr val="bg1"/>
                </a:solidFill>
                <a:latin typeface="Arial Narrow" panose="020B0606020202030204" pitchFamily="34" charset="0"/>
              </a:rPr>
              <a:t>Extension cables  IMPULSE 4.320</a:t>
            </a:r>
          </a:p>
          <a:p>
            <a:endParaRPr lang="en-US" sz="10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Connect the head-unit harness with ISO connector, in Amplifier IMPULSE 4.320 with specific connectors.</a:t>
            </a:r>
          </a:p>
          <a:p>
            <a:endParaRPr lang="en-US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With the </a:t>
            </a:r>
            <a:r>
              <a:rPr lang="en-US" sz="1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connector we recover the signal at the </a:t>
            </a:r>
            <a:r>
              <a:rPr lang="en-US" sz="1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output of the car head unit, and after amplifying it we send it back to the front and rear doors speakers, using the original car harness. </a:t>
            </a:r>
          </a:p>
          <a:p>
            <a:endParaRPr lang="en-US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This cable simply the impulse connection in each car. The IMPULSE 4.320 amplifier allows you to amplify the front speakers and rear speakers  with its 4 channels.</a:t>
            </a:r>
          </a:p>
          <a:p>
            <a:endParaRPr lang="en-US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4x50 </a:t>
            </a:r>
            <a:r>
              <a:rPr lang="en-US" sz="1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Wrms</a:t>
            </a: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  for front and rear speakers</a:t>
            </a:r>
          </a:p>
          <a:p>
            <a:endParaRPr lang="en-US" sz="1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b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 Narrow" panose="020B0606020202030204" pitchFamily="34" charset="0"/>
              </a:rPr>
              <a:t>If the power supply allows you to directly connect the impulse to the dedicated connectors of the Focal Y ISO harness. The search for position and ground power is then completely simplified.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476305" y="4037948"/>
            <a:ext cx="114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Power </a:t>
            </a:r>
            <a:r>
              <a:rPr lang="fr-FR" sz="1000" dirty="0" err="1"/>
              <a:t>supply</a:t>
            </a:r>
            <a:r>
              <a:rPr lang="fr-FR" sz="1000" dirty="0"/>
              <a:t> </a:t>
            </a:r>
          </a:p>
          <a:p>
            <a:pPr algn="ctr"/>
            <a:r>
              <a:rPr lang="fr-FR" sz="1000" dirty="0" err="1"/>
              <a:t>connection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715896" y="4099504"/>
            <a:ext cx="144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Input speakers to impulse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95961" y="2894235"/>
            <a:ext cx="1289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Output speakers</a:t>
            </a:r>
          </a:p>
          <a:p>
            <a:pPr algn="ctr"/>
            <a:r>
              <a:rPr lang="fr-FR" sz="1000" dirty="0"/>
              <a:t> to impulse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5486802" y="3782536"/>
            <a:ext cx="666237" cy="172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6771529" y="3288117"/>
            <a:ext cx="538182" cy="324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4941874" y="3782537"/>
            <a:ext cx="166630" cy="254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419073" y="1225905"/>
            <a:ext cx="1665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Fuse protection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600840" y="3883270"/>
            <a:ext cx="2110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Iso </a:t>
            </a:r>
            <a:r>
              <a:rPr lang="fr-FR" sz="1000" dirty="0" err="1"/>
              <a:t>connector</a:t>
            </a:r>
            <a:endParaRPr lang="fr-FR" sz="1000" dirty="0"/>
          </a:p>
          <a:p>
            <a:pPr algn="ctr"/>
            <a:r>
              <a:rPr lang="fr-FR" sz="1000" dirty="0"/>
              <a:t>Direct plug to Focal  Y ISO harness 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610776" y="3782536"/>
            <a:ext cx="375687" cy="25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015726" y="1981588"/>
            <a:ext cx="319114" cy="497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5042114" y="1506512"/>
            <a:ext cx="419839" cy="236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161262" y="907258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914806" y="1519923"/>
            <a:ext cx="13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OEM </a:t>
            </a:r>
            <a:r>
              <a:rPr lang="fr-FR" sz="1000" dirty="0" err="1"/>
              <a:t>cable</a:t>
            </a:r>
            <a:r>
              <a:rPr lang="fr-FR" sz="1000" dirty="0"/>
              <a:t> protection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29" y="3553840"/>
            <a:ext cx="1484646" cy="1484646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V="1">
            <a:off x="6808913" y="1411458"/>
            <a:ext cx="1364416" cy="106988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25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0" y="160062"/>
            <a:ext cx="1389318" cy="985416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84067"/>
            <a:ext cx="9144000" cy="394279"/>
          </a:xfrm>
        </p:spPr>
        <p:txBody>
          <a:bodyPr/>
          <a:lstStyle/>
          <a:p>
            <a:r>
              <a:rPr lang="fr-FR" dirty="0" err="1">
                <a:solidFill>
                  <a:schemeClr val="accent2"/>
                </a:solidFill>
              </a:rPr>
              <a:t>Cables</a:t>
            </a:r>
            <a:r>
              <a:rPr lang="fr-FR" dirty="0">
                <a:solidFill>
                  <a:schemeClr val="accent2"/>
                </a:solidFill>
              </a:rPr>
              <a:t> line explication </a:t>
            </a:r>
          </a:p>
        </p:txBody>
      </p:sp>
      <p:sp>
        <p:nvSpPr>
          <p:cNvPr id="23" name="Losange 22"/>
          <p:cNvSpPr/>
          <p:nvPr/>
        </p:nvSpPr>
        <p:spPr>
          <a:xfrm>
            <a:off x="2823062" y="2968021"/>
            <a:ext cx="1806561" cy="1801303"/>
          </a:xfrm>
          <a:prstGeom prst="diamond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 dirty="0"/>
          </a:p>
        </p:txBody>
      </p:sp>
      <p:sp>
        <p:nvSpPr>
          <p:cNvPr id="26" name="ZoneTexte 25"/>
          <p:cNvSpPr txBox="1"/>
          <p:nvPr/>
        </p:nvSpPr>
        <p:spPr>
          <a:xfrm>
            <a:off x="5439013" y="3130009"/>
            <a:ext cx="1029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Dedicated Tweeter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7262238" y="3058485"/>
            <a:ext cx="113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Dedicated Connectors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987" y="1378565"/>
            <a:ext cx="270734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Cables divided into </a:t>
            </a:r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families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</a:p>
          <a:p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Harness, Extension Cables for impulse 4.320.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Harness ISO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: Made for each brand, to connect to head unit and take audio signal.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rgbClr val="00B0F0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Extension cables 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to connect ISO Harness to amplifiers.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Take the signal, the booster, and send it to the speakers on doors by the original car cables.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rgbClr val="FFC000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Speakers cables 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: Power set cable to connect Impulse 4.320 direct to battery.</a:t>
            </a:r>
          </a:p>
          <a:p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206831" y="3467112"/>
            <a:ext cx="1029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  cable set </a:t>
            </a: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3522726" y="4205929"/>
            <a:ext cx="397869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9066" y="146407"/>
            <a:ext cx="1392382" cy="99907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948" y="503526"/>
            <a:ext cx="4715828" cy="2417888"/>
          </a:xfrm>
          <a:prstGeom prst="rect">
            <a:avLst/>
          </a:prstGeom>
        </p:spPr>
      </p:pic>
      <p:sp>
        <p:nvSpPr>
          <p:cNvPr id="39" name="Losange 38"/>
          <p:cNvSpPr/>
          <p:nvPr/>
        </p:nvSpPr>
        <p:spPr>
          <a:xfrm>
            <a:off x="7052909" y="2821788"/>
            <a:ext cx="1806561" cy="1801303"/>
          </a:xfrm>
          <a:prstGeom prst="diamond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 dirty="0"/>
          </a:p>
        </p:txBody>
      </p:sp>
      <p:sp>
        <p:nvSpPr>
          <p:cNvPr id="40" name="ZoneTexte 39"/>
          <p:cNvSpPr txBox="1"/>
          <p:nvPr/>
        </p:nvSpPr>
        <p:spPr>
          <a:xfrm>
            <a:off x="7471280" y="3189330"/>
            <a:ext cx="1029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Extension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Cable connection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/ Out</a:t>
            </a:r>
          </a:p>
        </p:txBody>
      </p:sp>
      <p:cxnSp>
        <p:nvCxnSpPr>
          <p:cNvPr id="43" name="Connecteur droit 42"/>
          <p:cNvCxnSpPr/>
          <p:nvPr/>
        </p:nvCxnSpPr>
        <p:spPr>
          <a:xfrm flipV="1">
            <a:off x="7787175" y="4201723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osange 37"/>
          <p:cNvSpPr/>
          <p:nvPr/>
        </p:nvSpPr>
        <p:spPr>
          <a:xfrm>
            <a:off x="5142685" y="2828071"/>
            <a:ext cx="1806561" cy="1801303"/>
          </a:xfrm>
          <a:prstGeom prst="diamond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29" dirty="0"/>
          </a:p>
        </p:txBody>
      </p:sp>
      <p:sp>
        <p:nvSpPr>
          <p:cNvPr id="24" name="ZoneTexte 23"/>
          <p:cNvSpPr txBox="1"/>
          <p:nvPr/>
        </p:nvSpPr>
        <p:spPr>
          <a:xfrm>
            <a:off x="5509667" y="3277404"/>
            <a:ext cx="1029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Head unit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Harness     Y / ISO</a:t>
            </a:r>
          </a:p>
        </p:txBody>
      </p:sp>
      <p:cxnSp>
        <p:nvCxnSpPr>
          <p:cNvPr id="42" name="Connecteur droit 41"/>
          <p:cNvCxnSpPr/>
          <p:nvPr/>
        </p:nvCxnSpPr>
        <p:spPr>
          <a:xfrm flipV="1">
            <a:off x="5847030" y="4201723"/>
            <a:ext cx="397869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663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7050120" y="523336"/>
            <a:ext cx="900113" cy="182548"/>
            <a:chOff x="1440697" y="1808701"/>
            <a:chExt cx="1200150" cy="331272"/>
          </a:xfrm>
        </p:grpSpPr>
        <p:sp>
          <p:nvSpPr>
            <p:cNvPr id="11" name="Rectangle 10"/>
            <p:cNvSpPr/>
            <p:nvPr/>
          </p:nvSpPr>
          <p:spPr>
            <a:xfrm>
              <a:off x="1440697" y="1808701"/>
              <a:ext cx="734786" cy="331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3" name="Straight Connector 4"/>
            <p:cNvCxnSpPr>
              <a:cxnSpLocks/>
            </p:cNvCxnSpPr>
            <p:nvPr/>
          </p:nvCxnSpPr>
          <p:spPr>
            <a:xfrm>
              <a:off x="1440697" y="2139972"/>
              <a:ext cx="1200150" cy="0"/>
            </a:xfrm>
            <a:prstGeom prst="line">
              <a:avLst/>
            </a:prstGeom>
            <a:ln w="3175">
              <a:solidFill>
                <a:srgbClr val="A37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8" y="4681925"/>
            <a:ext cx="486518" cy="3157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662" y="4617721"/>
            <a:ext cx="807862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81" y="4361400"/>
            <a:ext cx="261682" cy="26168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08443" y="4624770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Rectangle 28"/>
          <p:cNvSpPr/>
          <p:nvPr/>
        </p:nvSpPr>
        <p:spPr>
          <a:xfrm>
            <a:off x="2487224" y="4622445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Rectangle 29"/>
          <p:cNvSpPr/>
          <p:nvPr/>
        </p:nvSpPr>
        <p:spPr>
          <a:xfrm>
            <a:off x="3074662" y="4622227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Rectangle 30"/>
          <p:cNvSpPr/>
          <p:nvPr/>
        </p:nvSpPr>
        <p:spPr>
          <a:xfrm>
            <a:off x="3662731" y="4622227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31"/>
          <p:cNvSpPr/>
          <p:nvPr/>
        </p:nvSpPr>
        <p:spPr>
          <a:xfrm>
            <a:off x="4248510" y="4624266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22" y="4361400"/>
            <a:ext cx="261682" cy="26168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06" y="4388153"/>
            <a:ext cx="251570" cy="20777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83" y="4374327"/>
            <a:ext cx="257219" cy="2479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376" y="4734094"/>
            <a:ext cx="438396" cy="28299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172" y="4381928"/>
            <a:ext cx="288833" cy="21624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171" y="4754812"/>
            <a:ext cx="436121" cy="21347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59" y="4366224"/>
            <a:ext cx="280686" cy="28068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4746" y="4663937"/>
            <a:ext cx="390312" cy="33544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4862" y="4716385"/>
            <a:ext cx="435791" cy="29033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1547" y="4469322"/>
            <a:ext cx="301652" cy="11550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8238" y="4462037"/>
            <a:ext cx="301652" cy="11550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434722" y="4629884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7909" y="4424383"/>
            <a:ext cx="374368" cy="16715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696">
            <a:off x="4856134" y="4652536"/>
            <a:ext cx="485917" cy="32053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849030" y="4629884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7338" y="4414867"/>
            <a:ext cx="175339" cy="1543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0" y="4660936"/>
            <a:ext cx="521402" cy="3620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904959" y="4622445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6" y="4639350"/>
            <a:ext cx="453261" cy="425205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57817" y="4632035"/>
            <a:ext cx="14594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/>
              <a:t>Focal</a:t>
            </a:r>
            <a:r>
              <a:rPr lang="fr-FR" sz="750" dirty="0"/>
              <a:t> Head unit</a:t>
            </a:r>
          </a:p>
          <a:p>
            <a:pPr algn="ctr"/>
            <a:r>
              <a:rPr lang="fr-FR" sz="750" dirty="0"/>
              <a:t>Harness solution</a:t>
            </a:r>
          </a:p>
          <a:p>
            <a:pPr algn="ctr"/>
            <a:r>
              <a:rPr lang="fr-FR" sz="750" dirty="0"/>
              <a:t>Y iso cables 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389638" y="1124742"/>
            <a:ext cx="222107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It is very easy to upgrade the sound of your car, from the original car radio.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Have installed a cable behind the car radio on the original connectors.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Our Y ISO Harness adaptor sends the audio signal to our dedicated cable of the chosen audio solution.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Direct plug play on the Impulse 4.320 amplifier and amplify front and rear speakers.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it remains to connect a Ground and the power supply and the installation is ready.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505299" y="4112924"/>
            <a:ext cx="35169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/>
              <a:t>Choice the harness référence on Focal Inside compatibility list</a:t>
            </a:r>
          </a:p>
        </p:txBody>
      </p:sp>
      <p:sp>
        <p:nvSpPr>
          <p:cNvPr id="65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6303807" y="104478"/>
            <a:ext cx="2780153" cy="572521"/>
          </a:xfrm>
        </p:spPr>
        <p:txBody>
          <a:bodyPr/>
          <a:lstStyle/>
          <a:p>
            <a:r>
              <a:rPr lang="fr-FR" sz="2700" dirty="0">
                <a:solidFill>
                  <a:srgbClr val="A37747"/>
                </a:solidFill>
              </a:rPr>
              <a:t>IW</a:t>
            </a:r>
            <a:r>
              <a:rPr lang="fr-FR" sz="750" dirty="0">
                <a:solidFill>
                  <a:srgbClr val="A37747"/>
                </a:solidFill>
              </a:rPr>
              <a:t> </a:t>
            </a:r>
            <a:r>
              <a:rPr lang="fr-FR" sz="2700" dirty="0">
                <a:solidFill>
                  <a:srgbClr val="A37747"/>
                </a:solidFill>
              </a:rPr>
              <a:t>IMP</a:t>
            </a:r>
            <a:r>
              <a:rPr lang="fr-FR" sz="750" dirty="0">
                <a:solidFill>
                  <a:srgbClr val="A37747"/>
                </a:solidFill>
              </a:rPr>
              <a:t> </a:t>
            </a:r>
            <a:r>
              <a:rPr lang="fr-FR" sz="2700" dirty="0">
                <a:solidFill>
                  <a:srgbClr val="A37747"/>
                </a:solidFill>
              </a:rPr>
              <a:t>EXT</a:t>
            </a:r>
            <a:r>
              <a:rPr lang="fr-FR" sz="750" dirty="0">
                <a:solidFill>
                  <a:srgbClr val="A37747"/>
                </a:solidFill>
              </a:rPr>
              <a:t> </a:t>
            </a:r>
            <a:r>
              <a:rPr lang="fr-FR" sz="2700" dirty="0">
                <a:solidFill>
                  <a:srgbClr val="A37747"/>
                </a:solidFill>
              </a:rPr>
              <a:t>150</a:t>
            </a:r>
          </a:p>
        </p:txBody>
      </p:sp>
      <p:sp>
        <p:nvSpPr>
          <p:cNvPr id="66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4662" y="129336"/>
            <a:ext cx="1633659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Cable explication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20" y="3723781"/>
            <a:ext cx="1038519" cy="74554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4062" y="724904"/>
            <a:ext cx="4990938" cy="27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37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624653" y="1122697"/>
            <a:ext cx="189469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</a:t>
            </a:r>
            <a:r>
              <a:rPr lang="fr-FR" dirty="0" err="1"/>
              <a:t>connector</a:t>
            </a:r>
            <a:r>
              <a:rPr lang="fr-FR" dirty="0"/>
              <a:t>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97621" y="1143186"/>
            <a:ext cx="265102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Impulse </a:t>
            </a:r>
            <a:r>
              <a:rPr lang="fr-FR" dirty="0" err="1"/>
              <a:t>cable</a:t>
            </a:r>
            <a:r>
              <a:rPr lang="fr-FR" dirty="0"/>
              <a:t> 1,5mt long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1" y="1122697"/>
            <a:ext cx="160505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Power supplier </a:t>
            </a:r>
            <a:r>
              <a:rPr lang="fr-FR" dirty="0" err="1"/>
              <a:t>connection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524" y="247060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Résultat de recherche d'images pour &quot;logo nissan&quot;"/>
          <p:cNvSpPr>
            <a:spLocks noChangeAspect="1" noChangeArrowheads="1"/>
          </p:cNvSpPr>
          <p:nvPr/>
        </p:nvSpPr>
        <p:spPr bwMode="auto">
          <a:xfrm>
            <a:off x="155575" y="-547688"/>
            <a:ext cx="258127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77430" y="310734"/>
            <a:ext cx="2509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IW-IMP-EXT-150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97" y="1993567"/>
            <a:ext cx="2057591" cy="19560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433" y="1993567"/>
            <a:ext cx="2141490" cy="195601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268" y="2019470"/>
            <a:ext cx="2069097" cy="19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5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9B70F5-9BE2-EE3C-6442-CD2A991F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83"/>
            <a:ext cx="9144000" cy="51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95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07121"/>
            <a:ext cx="9144000" cy="423372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FRONT and ONE SUBWOOFER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0369" y="1129301"/>
            <a:ext cx="51304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Audio: Front and </a:t>
            </a:r>
            <a:r>
              <a:rPr lang="fr-FR" sz="1400" b="1" dirty="0" err="1"/>
              <a:t>Rear</a:t>
            </a:r>
            <a:r>
              <a:rPr lang="fr-FR" sz="1400" b="1" dirty="0"/>
              <a:t> </a:t>
            </a:r>
            <a:r>
              <a:rPr lang="fr-FR" sz="1400" b="1" dirty="0" err="1"/>
              <a:t>subwoofer</a:t>
            </a:r>
            <a:r>
              <a:rPr lang="fr-FR" sz="1400" b="1" dirty="0"/>
              <a:t> power by Impulse </a:t>
            </a:r>
          </a:p>
          <a:p>
            <a:r>
              <a:rPr lang="fr-FR" sz="1400" b="1" dirty="0"/>
              <a:t>           2x50 + 1 x 160 W </a:t>
            </a:r>
            <a:r>
              <a:rPr lang="fr-FR" sz="1400" b="1" dirty="0" err="1"/>
              <a:t>rms</a:t>
            </a:r>
            <a:endParaRPr lang="fr-FR" sz="1400" b="1" dirty="0"/>
          </a:p>
          <a:p>
            <a:endParaRPr lang="fr-FR" sz="1400" b="1" dirty="0"/>
          </a:p>
          <a:p>
            <a:r>
              <a:rPr lang="fr-FR" sz="1400" dirty="0"/>
              <a:t>Amplifier :        Impulse 4.320</a:t>
            </a:r>
          </a:p>
          <a:p>
            <a:r>
              <a:rPr lang="fr-FR" sz="1400" dirty="0"/>
              <a:t>Speakers :         Component front </a:t>
            </a:r>
          </a:p>
          <a:p>
            <a:r>
              <a:rPr lang="fr-FR" sz="1400" b="1" dirty="0"/>
              <a:t>                        PSB200 </a:t>
            </a:r>
            <a:r>
              <a:rPr lang="fr-FR" sz="1400" dirty="0" err="1"/>
              <a:t>subenclosure</a:t>
            </a:r>
            <a:r>
              <a:rPr lang="fr-FR" sz="1400" dirty="0"/>
              <a:t> </a:t>
            </a:r>
          </a:p>
          <a:p>
            <a:r>
              <a:rPr lang="fr-FR" sz="1400" dirty="0"/>
              <a:t>                        Coaxial </a:t>
            </a:r>
            <a:r>
              <a:rPr lang="fr-FR" sz="1400" dirty="0" err="1"/>
              <a:t>rear</a:t>
            </a:r>
            <a:r>
              <a:rPr lang="fr-FR" sz="1400" dirty="0"/>
              <a:t> (power by </a:t>
            </a:r>
            <a:r>
              <a:rPr lang="fr-FR" sz="1400" dirty="0" err="1"/>
              <a:t>head</a:t>
            </a:r>
            <a:r>
              <a:rPr lang="fr-FR" sz="1400" dirty="0"/>
              <a:t>-unit)</a:t>
            </a:r>
          </a:p>
          <a:p>
            <a:endParaRPr lang="fr-FR" sz="1400" dirty="0"/>
          </a:p>
          <a:p>
            <a:r>
              <a:rPr lang="fr-FR" sz="1400" b="1" dirty="0" err="1"/>
              <a:t>Cables</a:t>
            </a:r>
            <a:r>
              <a:rPr lang="fr-FR" sz="1400" b="1" dirty="0"/>
              <a:t> :</a:t>
            </a:r>
          </a:p>
          <a:p>
            <a:r>
              <a:rPr lang="fr-FR" sz="1400" dirty="0"/>
              <a:t>Head unit harness         </a:t>
            </a:r>
            <a:r>
              <a:rPr lang="fr-FR" sz="1400" b="1" dirty="0">
                <a:solidFill>
                  <a:srgbClr val="FF0000"/>
                </a:solidFill>
              </a:rPr>
              <a:t>IW xxx Y ISO HARNESS</a:t>
            </a:r>
          </a:p>
          <a:p>
            <a:endParaRPr lang="fr-FR" sz="800" dirty="0"/>
          </a:p>
          <a:p>
            <a:r>
              <a:rPr lang="fr-FR" sz="1400" dirty="0"/>
              <a:t>Extension </a:t>
            </a:r>
            <a:r>
              <a:rPr lang="fr-FR" sz="1400" dirty="0" err="1"/>
              <a:t>cables</a:t>
            </a:r>
            <a:r>
              <a:rPr lang="fr-FR" sz="1400" dirty="0"/>
              <a:t>           </a:t>
            </a:r>
            <a:r>
              <a:rPr lang="fr-FR" sz="1400" b="1" dirty="0">
                <a:solidFill>
                  <a:srgbClr val="0033CC"/>
                </a:solidFill>
              </a:rPr>
              <a:t>IW IMP 2.1</a:t>
            </a:r>
          </a:p>
          <a:p>
            <a:endParaRPr lang="fr-FR" sz="800" dirty="0"/>
          </a:p>
          <a:p>
            <a:r>
              <a:rPr lang="fr-FR" sz="1400" dirty="0"/>
              <a:t>Power </a:t>
            </a:r>
            <a:r>
              <a:rPr lang="fr-FR" sz="1400" dirty="0" err="1"/>
              <a:t>cable</a:t>
            </a:r>
            <a:r>
              <a:rPr lang="fr-FR" sz="1400" dirty="0"/>
              <a:t>  </a:t>
            </a:r>
            <a:r>
              <a:rPr lang="fr-FR" sz="1400" dirty="0" err="1"/>
              <a:t>optional</a:t>
            </a:r>
            <a:r>
              <a:rPr lang="fr-FR" sz="1400" dirty="0"/>
              <a:t>   </a:t>
            </a:r>
            <a:r>
              <a:rPr lang="fr-FR" sz="1400" b="1" dirty="0">
                <a:solidFill>
                  <a:srgbClr val="FFC000"/>
                </a:solidFill>
              </a:rPr>
              <a:t>IW PWSUP 600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5667" y="1074944"/>
            <a:ext cx="4767444" cy="34551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977" y="867807"/>
            <a:ext cx="3535207" cy="35898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5572" y="498475"/>
            <a:ext cx="2755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All brands configuration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647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76" y="1336552"/>
            <a:ext cx="3930414" cy="2603072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EXTENSION CABLE     IW IMP 2.1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IW – IMP – 2.1</a:t>
            </a:r>
          </a:p>
          <a:p>
            <a:r>
              <a:rPr lang="en-US" sz="8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</a:t>
            </a:r>
          </a:p>
          <a:p>
            <a:r>
              <a:rPr lang="en-US" sz="10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Extension cables  IMPULSE 4.320</a:t>
            </a:r>
          </a:p>
          <a:p>
            <a:endParaRPr lang="en-US" sz="10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Connect the head-unit harness with ISO connector, in Amplifier IMPULSE 4.320 with specific connectors.</a:t>
            </a:r>
          </a:p>
          <a:p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With the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connector we recover the signal at the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output of the car head unit, and after amplifying it we send it back to the front speakers using the original car harness.  2 rear channel Impulse are bridge to mono  for manage subwoofer box, PSB 200. </a:t>
            </a:r>
          </a:p>
          <a:p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This cable simply the impulse connection in each car. The IMPULSE 4.320 amplifier allows you to amplify the front speakers and subwoofer box  with its 3 channels.</a:t>
            </a:r>
          </a:p>
          <a:p>
            <a:r>
              <a:rPr lang="en-US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2x50w front 1 x160w </a:t>
            </a:r>
            <a:r>
              <a:rPr lang="en-US" sz="11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rms</a:t>
            </a:r>
            <a:r>
              <a:rPr lang="en-US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 bridge subwoofers.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If the power supply allows you to directly connect the impulse to the dedicated connectors of the Focal Y ISO harness. The search for position and ground power is then completely simplified.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704684" y="2747341"/>
            <a:ext cx="114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Power </a:t>
            </a:r>
            <a:r>
              <a:rPr lang="fr-FR" sz="1000" dirty="0" err="1"/>
              <a:t>supply</a:t>
            </a:r>
            <a:r>
              <a:rPr lang="fr-FR" sz="1000" dirty="0"/>
              <a:t> </a:t>
            </a:r>
          </a:p>
          <a:p>
            <a:pPr algn="ctr"/>
            <a:r>
              <a:rPr lang="fr-FR" sz="1000" dirty="0" err="1"/>
              <a:t>connection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671285" y="3768200"/>
            <a:ext cx="183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Input speakers to impulse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20255" y="4101083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Output speakers to impulse direct iso car Harness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6427713" y="3147181"/>
            <a:ext cx="426686" cy="238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4154895" y="3424023"/>
            <a:ext cx="433122" cy="347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4755766" y="3647783"/>
            <a:ext cx="178199" cy="453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929141" y="1267665"/>
            <a:ext cx="1665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Fuse protection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729503" y="3141704"/>
            <a:ext cx="291137" cy="217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341134" y="1487000"/>
            <a:ext cx="493766" cy="423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5377928" y="1377825"/>
            <a:ext cx="169500" cy="380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161262" y="907258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278978" y="1146688"/>
            <a:ext cx="13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OEM </a:t>
            </a:r>
            <a:r>
              <a:rPr lang="fr-FR" sz="1000" dirty="0" err="1"/>
              <a:t>cable</a:t>
            </a:r>
            <a:r>
              <a:rPr lang="fr-FR" sz="1000" dirty="0"/>
              <a:t> protection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68" y="3423881"/>
            <a:ext cx="1776132" cy="1776132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5977138" y="3428053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/>
              <a:t>Subwoofer</a:t>
            </a:r>
            <a:r>
              <a:rPr lang="fr-FR" sz="1000" dirty="0"/>
              <a:t> </a:t>
            </a:r>
            <a:r>
              <a:rPr lang="fr-FR" sz="1000" dirty="0" err="1"/>
              <a:t>cable</a:t>
            </a:r>
            <a:r>
              <a:rPr lang="fr-FR" sz="1000" dirty="0"/>
              <a:t> to </a:t>
            </a:r>
            <a:r>
              <a:rPr lang="fr-FR" sz="1000" dirty="0" err="1"/>
              <a:t>connect</a:t>
            </a:r>
            <a:endParaRPr lang="fr-FR" sz="1000" dirty="0"/>
          </a:p>
          <a:p>
            <a:pPr algn="ctr"/>
            <a:r>
              <a:rPr lang="fr-FR" sz="1000" dirty="0"/>
              <a:t> PSB 200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65547" y="853268"/>
            <a:ext cx="2794199" cy="1620704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V="1">
            <a:off x="6740354" y="1546798"/>
            <a:ext cx="1709182" cy="39061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11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6442412" y="130664"/>
            <a:ext cx="2268565" cy="572521"/>
          </a:xfrm>
        </p:spPr>
        <p:txBody>
          <a:bodyPr/>
          <a:lstStyle/>
          <a:p>
            <a:r>
              <a:rPr lang="fr-FR" sz="2700" dirty="0">
                <a:solidFill>
                  <a:srgbClr val="A37747"/>
                </a:solidFill>
              </a:rPr>
              <a:t>IW IMP 2.1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050120" y="523336"/>
            <a:ext cx="900113" cy="182548"/>
            <a:chOff x="1440697" y="1808701"/>
            <a:chExt cx="1200150" cy="331272"/>
          </a:xfrm>
        </p:grpSpPr>
        <p:sp>
          <p:nvSpPr>
            <p:cNvPr id="11" name="Rectangle 10"/>
            <p:cNvSpPr/>
            <p:nvPr/>
          </p:nvSpPr>
          <p:spPr>
            <a:xfrm>
              <a:off x="1440697" y="1808701"/>
              <a:ext cx="734786" cy="331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3" name="Straight Connector 4"/>
            <p:cNvCxnSpPr>
              <a:cxnSpLocks/>
            </p:cNvCxnSpPr>
            <p:nvPr/>
          </p:nvCxnSpPr>
          <p:spPr>
            <a:xfrm>
              <a:off x="1440697" y="2139972"/>
              <a:ext cx="1200150" cy="0"/>
            </a:xfrm>
            <a:prstGeom prst="line">
              <a:avLst/>
            </a:prstGeom>
            <a:ln w="3175">
              <a:solidFill>
                <a:srgbClr val="A37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8" y="4681925"/>
            <a:ext cx="486518" cy="3157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662" y="4617721"/>
            <a:ext cx="807862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81" y="4361400"/>
            <a:ext cx="261682" cy="26168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08443" y="4624770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Rectangle 28"/>
          <p:cNvSpPr/>
          <p:nvPr/>
        </p:nvSpPr>
        <p:spPr>
          <a:xfrm>
            <a:off x="2487224" y="4622445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Rectangle 29"/>
          <p:cNvSpPr/>
          <p:nvPr/>
        </p:nvSpPr>
        <p:spPr>
          <a:xfrm>
            <a:off x="3074662" y="4622227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Rectangle 30"/>
          <p:cNvSpPr/>
          <p:nvPr/>
        </p:nvSpPr>
        <p:spPr>
          <a:xfrm>
            <a:off x="3662731" y="4622227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31"/>
          <p:cNvSpPr/>
          <p:nvPr/>
        </p:nvSpPr>
        <p:spPr>
          <a:xfrm>
            <a:off x="4248510" y="4624266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22" y="4346532"/>
            <a:ext cx="261682" cy="26168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06" y="4388153"/>
            <a:ext cx="251570" cy="20777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83" y="4359459"/>
            <a:ext cx="257219" cy="2479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376" y="4734094"/>
            <a:ext cx="438396" cy="28299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172" y="4381928"/>
            <a:ext cx="288833" cy="21624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171" y="4754812"/>
            <a:ext cx="436121" cy="21347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59" y="4366224"/>
            <a:ext cx="280686" cy="28068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4746" y="4663937"/>
            <a:ext cx="390312" cy="33544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4862" y="4716385"/>
            <a:ext cx="435791" cy="29033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1547" y="4469322"/>
            <a:ext cx="301652" cy="11550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8238" y="4462037"/>
            <a:ext cx="301652" cy="11550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434722" y="4629884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7909" y="4424383"/>
            <a:ext cx="374368" cy="16715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696">
            <a:off x="4856134" y="4652536"/>
            <a:ext cx="485917" cy="32053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849030" y="4629884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7338" y="4414867"/>
            <a:ext cx="175339" cy="1543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0" y="4660936"/>
            <a:ext cx="521402" cy="3620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904959" y="4622445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6" y="4639350"/>
            <a:ext cx="453261" cy="425205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57817" y="4632035"/>
            <a:ext cx="14594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/>
              <a:t>Focal</a:t>
            </a:r>
            <a:r>
              <a:rPr lang="fr-FR" sz="750" dirty="0"/>
              <a:t> Head unit</a:t>
            </a:r>
          </a:p>
          <a:p>
            <a:pPr algn="ctr"/>
            <a:r>
              <a:rPr lang="fr-FR" sz="750" dirty="0"/>
              <a:t>Harness solution</a:t>
            </a:r>
          </a:p>
          <a:p>
            <a:pPr algn="ctr"/>
            <a:r>
              <a:rPr lang="fr-FR" sz="750" dirty="0"/>
              <a:t>Y iso cables 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442412" y="1095857"/>
            <a:ext cx="2075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It is very easy to upgrade the sound of your car, from the original car radio.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Have installed a cable behind the car radio on the original connectors.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Our Y ISO Harness adaptor sends the audio signal to our dedicated cable of the chosen audio solution.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Direct plug play on the Impulse 4.320 amplifier and on sub boxes PSB200.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Direct bridge subwoofer mode.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it remains to connect a Ground and the power supply and the installation is ready.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405446" y="4160162"/>
            <a:ext cx="35169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/>
              <a:t>Choice the harness référence on Focal Inside compatibility list</a:t>
            </a:r>
          </a:p>
        </p:txBody>
      </p:sp>
      <p:sp>
        <p:nvSpPr>
          <p:cNvPr id="65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4662" y="149154"/>
            <a:ext cx="1633659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Cable explication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2548" y="772388"/>
            <a:ext cx="4984919" cy="266967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15" y="3809433"/>
            <a:ext cx="1169788" cy="77473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93332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"/>
            <a:ext cx="8458200" cy="1928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76" y="568506"/>
            <a:ext cx="1044153" cy="665210"/>
          </a:xfrm>
          <a:prstGeom prst="rect">
            <a:avLst/>
          </a:prstGeom>
        </p:spPr>
      </p:pic>
      <p:sp>
        <p:nvSpPr>
          <p:cNvPr id="78" name="Espace réservé du texte 3"/>
          <p:cNvSpPr txBox="1">
            <a:spLocks/>
          </p:cNvSpPr>
          <p:nvPr/>
        </p:nvSpPr>
        <p:spPr>
          <a:xfrm>
            <a:off x="1020298" y="1196815"/>
            <a:ext cx="4874556" cy="1254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rgbClr val="262626"/>
                </a:solidFill>
                <a:latin typeface="Gotham Condensed" pitchFamily="50" charset="0"/>
                <a:ea typeface="+mn-ea"/>
                <a:cs typeface="Prompt Bold" panose="00000800000000000000" pitchFamily="2" charset="-34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rgbClr val="A37747"/>
                </a:solidFill>
                <a:latin typeface="Gotham Bold" pitchFamily="50" charset="0"/>
              </a:rPr>
              <a:t>DEDICATED INTEGRATION CABLES</a:t>
            </a:r>
          </a:p>
        </p:txBody>
      </p:sp>
      <p:sp>
        <p:nvSpPr>
          <p:cNvPr id="80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172005" y="1201472"/>
            <a:ext cx="1876899" cy="458282"/>
          </a:xfrm>
        </p:spPr>
        <p:txBody>
          <a:bodyPr>
            <a:noAutofit/>
          </a:bodyPr>
          <a:lstStyle/>
          <a:p>
            <a:pPr algn="ctr"/>
            <a:r>
              <a:rPr lang="es-ES" sz="1050" b="1" dirty="0">
                <a:solidFill>
                  <a:srgbClr val="A37747"/>
                </a:solidFill>
              </a:rPr>
              <a:t> Y ISO HARNESS</a:t>
            </a:r>
          </a:p>
          <a:p>
            <a:pPr algn="ctr"/>
            <a:r>
              <a:rPr lang="es-ES" sz="750" b="1" dirty="0">
                <a:solidFill>
                  <a:srgbClr val="A37747"/>
                </a:solidFill>
              </a:rPr>
              <a:t>Choice your Brand cable </a:t>
            </a:r>
            <a:endParaRPr lang="fr-FR" sz="750" b="1" dirty="0">
              <a:solidFill>
                <a:srgbClr val="A37747"/>
              </a:solidFill>
            </a:endParaRPr>
          </a:p>
        </p:txBody>
      </p:sp>
      <p:sp>
        <p:nvSpPr>
          <p:cNvPr id="8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105045" y="1245391"/>
            <a:ext cx="1160723" cy="231407"/>
          </a:xfrm>
        </p:spPr>
        <p:txBody>
          <a:bodyPr>
            <a:normAutofit lnSpcReduction="10000"/>
          </a:bodyPr>
          <a:lstStyle/>
          <a:p>
            <a:r>
              <a:rPr lang="fr-FR" sz="1050" b="1" dirty="0">
                <a:solidFill>
                  <a:srgbClr val="A37747"/>
                </a:solidFill>
              </a:rPr>
              <a:t>IMPULSE 4.320</a:t>
            </a:r>
          </a:p>
        </p:txBody>
      </p:sp>
      <p:sp>
        <p:nvSpPr>
          <p:cNvPr id="84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7394306" y="523961"/>
            <a:ext cx="508364" cy="614123"/>
          </a:xfrm>
        </p:spPr>
        <p:txBody>
          <a:bodyPr>
            <a:noAutofit/>
          </a:bodyPr>
          <a:lstStyle/>
          <a:p>
            <a:r>
              <a:rPr lang="fr-FR" sz="4950" dirty="0">
                <a:solidFill>
                  <a:srgbClr val="A37747"/>
                </a:solidFill>
              </a:rPr>
              <a:t>+</a:t>
            </a:r>
          </a:p>
        </p:txBody>
      </p:sp>
      <p:sp>
        <p:nvSpPr>
          <p:cNvPr id="85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3535026" y="530221"/>
            <a:ext cx="508364" cy="614123"/>
          </a:xfrm>
        </p:spPr>
        <p:txBody>
          <a:bodyPr>
            <a:noAutofit/>
          </a:bodyPr>
          <a:lstStyle/>
          <a:p>
            <a:r>
              <a:rPr lang="fr-FR" sz="4950" dirty="0">
                <a:solidFill>
                  <a:srgbClr val="A37747"/>
                </a:solidFill>
              </a:rPr>
              <a:t>+</a:t>
            </a:r>
          </a:p>
        </p:txBody>
      </p:sp>
      <p:pic>
        <p:nvPicPr>
          <p:cNvPr id="20" name="1FF19DEB-CF4F-43D2-A2EA-43CC7D1AE613" descr="533457D4-6315-4A32-935B-E5BBFAD68746@ho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6" y="616667"/>
            <a:ext cx="800250" cy="5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5196154" y="532219"/>
            <a:ext cx="508364" cy="610127"/>
          </a:xfrm>
        </p:spPr>
        <p:txBody>
          <a:bodyPr>
            <a:noAutofit/>
          </a:bodyPr>
          <a:lstStyle/>
          <a:p>
            <a:r>
              <a:rPr lang="fr-FR" sz="4950" dirty="0">
                <a:solidFill>
                  <a:srgbClr val="A37747"/>
                </a:solidFill>
              </a:rPr>
              <a:t>+</a:t>
            </a:r>
          </a:p>
        </p:txBody>
      </p:sp>
      <p:sp>
        <p:nvSpPr>
          <p:cNvPr id="21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380846" y="82063"/>
            <a:ext cx="7469931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Full pack:  Speakers replacement with IMPULSE amplifier and  PSB 200</a:t>
            </a:r>
          </a:p>
        </p:txBody>
      </p:sp>
      <p:sp>
        <p:nvSpPr>
          <p:cNvPr id="24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1704949" y="532879"/>
            <a:ext cx="508364" cy="614123"/>
          </a:xfrm>
        </p:spPr>
        <p:txBody>
          <a:bodyPr>
            <a:noAutofit/>
          </a:bodyPr>
          <a:lstStyle/>
          <a:p>
            <a:r>
              <a:rPr lang="fr-FR" sz="4950" dirty="0">
                <a:solidFill>
                  <a:srgbClr val="A37747"/>
                </a:solidFill>
              </a:rPr>
              <a:t>+</a:t>
            </a:r>
          </a:p>
        </p:txBody>
      </p:sp>
      <p:sp>
        <p:nvSpPr>
          <p:cNvPr id="2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5576367" y="1233715"/>
            <a:ext cx="2016178" cy="231407"/>
          </a:xfrm>
        </p:spPr>
        <p:txBody>
          <a:bodyPr>
            <a:noAutofit/>
          </a:bodyPr>
          <a:lstStyle/>
          <a:p>
            <a:pPr algn="ctr"/>
            <a:r>
              <a:rPr lang="fr-FR" sz="1050" b="1" dirty="0">
                <a:solidFill>
                  <a:srgbClr val="A37747"/>
                </a:solidFill>
              </a:rPr>
              <a:t>Speakers replacement</a:t>
            </a:r>
          </a:p>
          <a:p>
            <a:pPr algn="ctr"/>
            <a:r>
              <a:rPr lang="es-ES" sz="750" b="1" dirty="0">
                <a:solidFill>
                  <a:srgbClr val="A37747"/>
                </a:solidFill>
              </a:rPr>
              <a:t>Choice your brand speakers </a:t>
            </a:r>
            <a:endParaRPr lang="fr-FR" sz="750" b="1" dirty="0">
              <a:solidFill>
                <a:srgbClr val="A37747"/>
              </a:solidFill>
            </a:endParaRPr>
          </a:p>
          <a:p>
            <a:endParaRPr lang="fr-FR" sz="1050" b="1" dirty="0">
              <a:solidFill>
                <a:srgbClr val="A37747"/>
              </a:solidFill>
            </a:endParaRPr>
          </a:p>
        </p:txBody>
      </p:sp>
      <p:sp>
        <p:nvSpPr>
          <p:cNvPr id="26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1969042" y="1232035"/>
            <a:ext cx="1909634" cy="447459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1050" b="1" dirty="0">
                <a:solidFill>
                  <a:srgbClr val="A37747"/>
                </a:solidFill>
              </a:rPr>
              <a:t>IW IMP 2.1 HARNESS </a:t>
            </a:r>
          </a:p>
          <a:p>
            <a:pPr algn="ctr"/>
            <a:r>
              <a:rPr lang="es-ES" sz="825" b="1" dirty="0">
                <a:solidFill>
                  <a:srgbClr val="A37747"/>
                </a:solidFill>
              </a:rPr>
              <a:t>Front and  1 subwoofer </a:t>
            </a:r>
            <a:endParaRPr lang="fr-FR" sz="825" b="1" dirty="0">
              <a:solidFill>
                <a:srgbClr val="A37747"/>
              </a:solidFill>
            </a:endParaRPr>
          </a:p>
          <a:p>
            <a:pPr algn="ctr"/>
            <a:endParaRPr lang="fr-FR" b="1" dirty="0">
              <a:solidFill>
                <a:srgbClr val="A37747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153" y="498357"/>
            <a:ext cx="913441" cy="71581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73" y="476101"/>
            <a:ext cx="1004367" cy="76411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914" y="2451688"/>
            <a:ext cx="4996514" cy="2427290"/>
          </a:xfrm>
          <a:prstGeom prst="rect">
            <a:avLst/>
          </a:prstGeom>
        </p:spPr>
      </p:pic>
      <p:sp>
        <p:nvSpPr>
          <p:cNvPr id="83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8104669" y="1408237"/>
            <a:ext cx="1086567" cy="351698"/>
          </a:xfrm>
        </p:spPr>
        <p:txBody>
          <a:bodyPr>
            <a:normAutofit/>
          </a:bodyPr>
          <a:lstStyle/>
          <a:p>
            <a:r>
              <a:rPr lang="fr-FR" sz="1050" b="1" dirty="0">
                <a:solidFill>
                  <a:srgbClr val="A37747"/>
                </a:solidFill>
              </a:rPr>
              <a:t>PSB 200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473" y="495543"/>
            <a:ext cx="1155565" cy="74347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283539" y="4795450"/>
            <a:ext cx="16594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900" b="1" dirty="0">
                <a:solidFill>
                  <a:schemeClr val="bg1"/>
                </a:solidFill>
              </a:rPr>
              <a:t>Rear speakers on head unit</a:t>
            </a:r>
            <a:endParaRPr lang="fr-FR" sz="900" b="1" dirty="0">
              <a:solidFill>
                <a:schemeClr val="bg1"/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7377" y="350841"/>
            <a:ext cx="1031762" cy="10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0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07121"/>
            <a:ext cx="9144000" cy="423372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FRONT and TWO SUBWOOFERS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0369" y="1129301"/>
            <a:ext cx="51304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Audio: Front and i </a:t>
            </a:r>
            <a:r>
              <a:rPr lang="fr-FR" sz="1400" b="1" dirty="0" err="1"/>
              <a:t>sub</a:t>
            </a:r>
            <a:r>
              <a:rPr lang="fr-FR" sz="1400" b="1" dirty="0"/>
              <a:t> </a:t>
            </a:r>
            <a:r>
              <a:rPr lang="fr-FR" sz="1400" b="1" dirty="0" err="1"/>
              <a:t>twin</a:t>
            </a:r>
            <a:r>
              <a:rPr lang="fr-FR" sz="1400" b="1" dirty="0"/>
              <a:t> power by Impulse </a:t>
            </a:r>
          </a:p>
          <a:p>
            <a:r>
              <a:rPr lang="fr-FR" sz="1400" b="1" dirty="0"/>
              <a:t>           2x50 + 2 x80 W </a:t>
            </a:r>
            <a:r>
              <a:rPr lang="fr-FR" sz="1400" b="1" dirty="0" err="1"/>
              <a:t>rms</a:t>
            </a:r>
            <a:r>
              <a:rPr lang="fr-FR" sz="1400" b="1" dirty="0"/>
              <a:t> (2 ohms subwoofers)</a:t>
            </a:r>
          </a:p>
          <a:p>
            <a:endParaRPr lang="fr-FR" sz="1400" b="1" dirty="0"/>
          </a:p>
          <a:p>
            <a:r>
              <a:rPr lang="fr-FR" sz="1400" dirty="0"/>
              <a:t>Amplifier :        Impulse 4.320</a:t>
            </a:r>
          </a:p>
          <a:p>
            <a:r>
              <a:rPr lang="fr-FR" sz="1400" dirty="0"/>
              <a:t>Speakers :         Component front </a:t>
            </a:r>
          </a:p>
          <a:p>
            <a:r>
              <a:rPr lang="fr-FR" sz="1400" dirty="0"/>
              <a:t>                        </a:t>
            </a:r>
            <a:r>
              <a:rPr lang="fr-FR" sz="1400" b="1" dirty="0"/>
              <a:t>ISUB TWIN </a:t>
            </a:r>
            <a:r>
              <a:rPr lang="fr-FR" sz="1400" dirty="0"/>
              <a:t>subwoofers 2 ohms</a:t>
            </a:r>
          </a:p>
          <a:p>
            <a:r>
              <a:rPr lang="fr-FR" sz="1400" dirty="0"/>
              <a:t>                        Coaxial </a:t>
            </a:r>
            <a:r>
              <a:rPr lang="fr-FR" sz="1400" dirty="0" err="1"/>
              <a:t>rear</a:t>
            </a:r>
            <a:r>
              <a:rPr lang="fr-FR" sz="1400" dirty="0"/>
              <a:t> (power by </a:t>
            </a:r>
            <a:r>
              <a:rPr lang="fr-FR" sz="1400" dirty="0" err="1"/>
              <a:t>head</a:t>
            </a:r>
            <a:r>
              <a:rPr lang="fr-FR" sz="1400" dirty="0"/>
              <a:t>-unit)</a:t>
            </a:r>
          </a:p>
          <a:p>
            <a:endParaRPr lang="fr-FR" sz="1400" dirty="0"/>
          </a:p>
          <a:p>
            <a:r>
              <a:rPr lang="fr-FR" sz="1400" b="1" dirty="0" err="1"/>
              <a:t>Cables</a:t>
            </a:r>
            <a:r>
              <a:rPr lang="fr-FR" sz="1400" dirty="0"/>
              <a:t> :</a:t>
            </a:r>
          </a:p>
          <a:p>
            <a:r>
              <a:rPr lang="fr-FR" sz="1400" dirty="0"/>
              <a:t>Head unit harness         </a:t>
            </a:r>
            <a:r>
              <a:rPr lang="fr-FR" sz="1400" b="1" dirty="0">
                <a:solidFill>
                  <a:srgbClr val="FF0000"/>
                </a:solidFill>
              </a:rPr>
              <a:t>IW xxx Y ISO HARNESS</a:t>
            </a:r>
          </a:p>
          <a:p>
            <a:endParaRPr lang="fr-FR" sz="800" dirty="0"/>
          </a:p>
          <a:p>
            <a:r>
              <a:rPr lang="fr-FR" sz="1400" dirty="0"/>
              <a:t>Extension </a:t>
            </a:r>
            <a:r>
              <a:rPr lang="fr-FR" sz="1400" dirty="0" err="1"/>
              <a:t>cables</a:t>
            </a:r>
            <a:r>
              <a:rPr lang="fr-FR" sz="1400" dirty="0"/>
              <a:t>           </a:t>
            </a:r>
            <a:r>
              <a:rPr lang="fr-FR" sz="1400" b="1" dirty="0">
                <a:solidFill>
                  <a:srgbClr val="0033CC"/>
                </a:solidFill>
              </a:rPr>
              <a:t>IW IMP 2.2</a:t>
            </a:r>
          </a:p>
          <a:p>
            <a:endParaRPr lang="fr-FR" sz="800" dirty="0"/>
          </a:p>
          <a:p>
            <a:r>
              <a:rPr lang="fr-FR" sz="1400" dirty="0"/>
              <a:t>Power </a:t>
            </a:r>
            <a:r>
              <a:rPr lang="fr-FR" sz="1400" dirty="0" err="1"/>
              <a:t>cable</a:t>
            </a:r>
            <a:r>
              <a:rPr lang="fr-FR" sz="1400" dirty="0"/>
              <a:t>  </a:t>
            </a:r>
            <a:r>
              <a:rPr lang="fr-FR" sz="1400" dirty="0" err="1"/>
              <a:t>optional</a:t>
            </a:r>
            <a:r>
              <a:rPr lang="fr-FR" sz="1400" dirty="0"/>
              <a:t>   </a:t>
            </a:r>
            <a:r>
              <a:rPr lang="fr-FR" sz="1400" b="1" dirty="0">
                <a:solidFill>
                  <a:srgbClr val="FFC000"/>
                </a:solidFill>
              </a:rPr>
              <a:t>IW PWSUP 600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5667" y="1074944"/>
            <a:ext cx="4767444" cy="32318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F6C03-0878-4CFC-A8E8-D39CD6340D3A}"/>
              </a:ext>
            </a:extLst>
          </p:cNvPr>
          <p:cNvSpPr/>
          <p:nvPr/>
        </p:nvSpPr>
        <p:spPr>
          <a:xfrm>
            <a:off x="3315572" y="498475"/>
            <a:ext cx="2755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All brands configuration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38F591-937D-4A0C-BF6A-62E4C291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1205" y="1213765"/>
            <a:ext cx="3230171" cy="28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93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281AC88-2E12-48D6-ADAD-2715AA4B4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65" y="1069622"/>
            <a:ext cx="3188561" cy="2829206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EXTENSION CABLE   IW IMP 2.2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IW – IMP – 2.2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</a:t>
            </a:r>
          </a:p>
          <a:p>
            <a:r>
              <a:rPr lang="en-US" sz="10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Extension cables  IMPULSE 4.320</a:t>
            </a:r>
          </a:p>
          <a:p>
            <a:endParaRPr lang="en-US" sz="10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Connect the head-unit harness with ISO connector, in Amplifier IMPULSE 4.320 with specific connectors.</a:t>
            </a:r>
          </a:p>
          <a:p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With the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connector we recover the signal at the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output of the car head unit, and after amplifying it we send it back to the front speakers using the original car harness.  2 rear channel Impulse can manage 2 front subwoofers, better with 2ohms speakers. </a:t>
            </a:r>
          </a:p>
          <a:p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This cable simply the impulse connection in each car. The IMPULSE 4.320 amplifier allows you to amplify the front speakers and front subwoofers </a:t>
            </a:r>
          </a:p>
          <a:p>
            <a:r>
              <a:rPr lang="en-US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2x50w front 2 x80w </a:t>
            </a:r>
            <a:r>
              <a:rPr lang="en-US" sz="11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rms</a:t>
            </a:r>
            <a:r>
              <a:rPr lang="en-US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 2ohms subwoofers.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If the power supply allows you to directly connect the impulse to the dedicated connectors of the Focal Y ISO harness. The search for position and ground power is then completely simplified.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092425" y="3398942"/>
            <a:ext cx="114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Ground </a:t>
            </a:r>
            <a:r>
              <a:rPr lang="fr-FR" sz="1000" dirty="0" err="1"/>
              <a:t>supply</a:t>
            </a:r>
            <a:r>
              <a:rPr lang="fr-FR" sz="1000" dirty="0"/>
              <a:t> </a:t>
            </a:r>
          </a:p>
          <a:p>
            <a:pPr algn="ctr"/>
            <a:r>
              <a:rPr lang="fr-FR" sz="1000" dirty="0" err="1"/>
              <a:t>connection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530901" y="3210714"/>
            <a:ext cx="18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Input speakers</a:t>
            </a:r>
          </a:p>
          <a:p>
            <a:pPr algn="ctr"/>
            <a:r>
              <a:rPr lang="fr-FR" sz="1000" dirty="0"/>
              <a:t> to impulse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18218" y="4039655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Output speakers to impulse direct iso car Harness </a:t>
            </a:r>
          </a:p>
        </p:txBody>
      </p:sp>
      <p:cxnSp>
        <p:nvCxnSpPr>
          <p:cNvPr id="5" name="Connecteur droit avec flèche 4"/>
          <p:cNvCxnSpPr>
            <a:cxnSpLocks/>
          </p:cNvCxnSpPr>
          <p:nvPr/>
        </p:nvCxnSpPr>
        <p:spPr>
          <a:xfrm>
            <a:off x="3270465" y="1344231"/>
            <a:ext cx="418568" cy="29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</p:cNvCxnSpPr>
          <p:nvPr/>
        </p:nvCxnSpPr>
        <p:spPr>
          <a:xfrm flipV="1">
            <a:off x="4451484" y="3326050"/>
            <a:ext cx="653206" cy="71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cxnSpLocks/>
          </p:cNvCxnSpPr>
          <p:nvPr/>
        </p:nvCxnSpPr>
        <p:spPr>
          <a:xfrm flipH="1" flipV="1">
            <a:off x="5633564" y="3442156"/>
            <a:ext cx="639271" cy="31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093728" y="1223344"/>
            <a:ext cx="1665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Fuse protection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391225" y="3121185"/>
            <a:ext cx="516327" cy="8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 flipH="1">
            <a:off x="4888129" y="1493948"/>
            <a:ext cx="43338" cy="601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5464063" y="1750375"/>
            <a:ext cx="169500" cy="380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161262" y="907258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336162" y="1695317"/>
            <a:ext cx="13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OEM </a:t>
            </a:r>
            <a:r>
              <a:rPr lang="fr-FR" sz="1000" dirty="0" err="1"/>
              <a:t>cable</a:t>
            </a:r>
            <a:r>
              <a:rPr lang="fr-FR" sz="1000" dirty="0"/>
              <a:t> protection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748020" y="859417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2 x </a:t>
            </a:r>
            <a:r>
              <a:rPr lang="fr-FR" sz="1000" dirty="0" err="1"/>
              <a:t>Subwoofer</a:t>
            </a:r>
            <a:r>
              <a:rPr lang="fr-FR" sz="1000" dirty="0"/>
              <a:t> </a:t>
            </a:r>
            <a:r>
              <a:rPr lang="fr-FR" sz="1000" dirty="0" err="1"/>
              <a:t>cable</a:t>
            </a:r>
            <a:r>
              <a:rPr lang="fr-FR" sz="1000" dirty="0"/>
              <a:t> to </a:t>
            </a:r>
            <a:r>
              <a:rPr lang="fr-FR" sz="1000" dirty="0" err="1"/>
              <a:t>connect</a:t>
            </a:r>
            <a:endParaRPr lang="fr-FR" sz="1000" dirty="0"/>
          </a:p>
          <a:p>
            <a:pPr algn="ctr"/>
            <a:r>
              <a:rPr lang="fr-FR" sz="1000" dirty="0"/>
              <a:t> 2 front subwoofers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34" y="3273308"/>
            <a:ext cx="1769760" cy="16895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67505" y="687166"/>
            <a:ext cx="2935505" cy="1787283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V="1">
            <a:off x="6740354" y="828672"/>
            <a:ext cx="1285978" cy="110874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293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6619909" y="155971"/>
            <a:ext cx="1913568" cy="572521"/>
          </a:xfrm>
        </p:spPr>
        <p:txBody>
          <a:bodyPr/>
          <a:lstStyle/>
          <a:p>
            <a:r>
              <a:rPr lang="fr-FR" sz="2700" dirty="0">
                <a:solidFill>
                  <a:srgbClr val="A37747"/>
                </a:solidFill>
              </a:rPr>
              <a:t>IW IMP 2.2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050120" y="523336"/>
            <a:ext cx="900113" cy="182548"/>
            <a:chOff x="1440697" y="1808701"/>
            <a:chExt cx="1200150" cy="331272"/>
          </a:xfrm>
        </p:grpSpPr>
        <p:sp>
          <p:nvSpPr>
            <p:cNvPr id="11" name="Rectangle 10"/>
            <p:cNvSpPr/>
            <p:nvPr/>
          </p:nvSpPr>
          <p:spPr>
            <a:xfrm>
              <a:off x="1440697" y="1808701"/>
              <a:ext cx="734786" cy="331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3" name="Straight Connector 4"/>
            <p:cNvCxnSpPr>
              <a:cxnSpLocks/>
            </p:cNvCxnSpPr>
            <p:nvPr/>
          </p:nvCxnSpPr>
          <p:spPr>
            <a:xfrm>
              <a:off x="1440697" y="2139972"/>
              <a:ext cx="1200150" cy="0"/>
            </a:xfrm>
            <a:prstGeom prst="line">
              <a:avLst/>
            </a:prstGeom>
            <a:ln w="3175">
              <a:solidFill>
                <a:srgbClr val="A37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8" y="4681925"/>
            <a:ext cx="486518" cy="3157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662" y="4617721"/>
            <a:ext cx="807862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81" y="4361400"/>
            <a:ext cx="261682" cy="26168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08443" y="4624770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Rectangle 28"/>
          <p:cNvSpPr/>
          <p:nvPr/>
        </p:nvSpPr>
        <p:spPr>
          <a:xfrm>
            <a:off x="2487224" y="4622445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Rectangle 29"/>
          <p:cNvSpPr/>
          <p:nvPr/>
        </p:nvSpPr>
        <p:spPr>
          <a:xfrm>
            <a:off x="3074662" y="4622227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Rectangle 30"/>
          <p:cNvSpPr/>
          <p:nvPr/>
        </p:nvSpPr>
        <p:spPr>
          <a:xfrm>
            <a:off x="3662731" y="4622227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31"/>
          <p:cNvSpPr/>
          <p:nvPr/>
        </p:nvSpPr>
        <p:spPr>
          <a:xfrm>
            <a:off x="4248510" y="4624266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22" y="4346532"/>
            <a:ext cx="261682" cy="26168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06" y="4388153"/>
            <a:ext cx="251570" cy="20777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83" y="4359459"/>
            <a:ext cx="257219" cy="2479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376" y="4734094"/>
            <a:ext cx="438396" cy="28299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172" y="4381928"/>
            <a:ext cx="288833" cy="216248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171" y="4754812"/>
            <a:ext cx="436121" cy="21347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59" y="4366224"/>
            <a:ext cx="280686" cy="28068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4746" y="4663937"/>
            <a:ext cx="390312" cy="33544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4862" y="4716385"/>
            <a:ext cx="435791" cy="290333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1547" y="4469322"/>
            <a:ext cx="301652" cy="11550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8238" y="4462037"/>
            <a:ext cx="301652" cy="11550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434722" y="4629884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7909" y="4424383"/>
            <a:ext cx="374368" cy="16715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696">
            <a:off x="4856134" y="4652536"/>
            <a:ext cx="485917" cy="32053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849030" y="4629884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7338" y="4414867"/>
            <a:ext cx="175339" cy="1543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0" y="4660936"/>
            <a:ext cx="521402" cy="3620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904959" y="4622445"/>
            <a:ext cx="488015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6" y="4639350"/>
            <a:ext cx="453261" cy="425205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57817" y="4632035"/>
            <a:ext cx="14594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/>
              <a:t>Focal</a:t>
            </a:r>
            <a:r>
              <a:rPr lang="fr-FR" sz="750" dirty="0"/>
              <a:t> Head unit</a:t>
            </a:r>
          </a:p>
          <a:p>
            <a:pPr algn="ctr"/>
            <a:r>
              <a:rPr lang="fr-FR" sz="750" dirty="0"/>
              <a:t>Harness solution</a:t>
            </a:r>
          </a:p>
          <a:p>
            <a:pPr algn="ctr"/>
            <a:r>
              <a:rPr lang="fr-FR" sz="750" dirty="0"/>
              <a:t>Y iso cables 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272457" y="1095857"/>
            <a:ext cx="2608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It is very easy to upgrade the sound of your car, from the original car radio.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Have installed a cable behind the car radio on the original connectors.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our Y ISO Harness adaptor sends the audio signal to our dedicated cable of the chosen audio solution.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Direct plug play on the Impulse 4.320 amplifier and on the two twin sub boxes with IW IMP 2.2 cable.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it remains to connect a Ground and the power supply and the installation is ready.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417258" y="4165298"/>
            <a:ext cx="35169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/>
              <a:t>Choice the harness référence on Focal Inside compatibility list</a:t>
            </a:r>
          </a:p>
        </p:txBody>
      </p:sp>
      <p:sp>
        <p:nvSpPr>
          <p:cNvPr id="65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4662" y="155971"/>
            <a:ext cx="1633659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Cable explication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57" y="3719354"/>
            <a:ext cx="1123670" cy="997031"/>
          </a:xfrm>
          <a:prstGeom prst="rect">
            <a:avLst/>
          </a:prstGeom>
          <a:ln>
            <a:solidFill>
              <a:srgbClr val="A37747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6422" y="728323"/>
            <a:ext cx="4983480" cy="27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1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3 </a:t>
            </a:r>
            <a:r>
              <a:rPr lang="fr-FR" dirty="0" err="1">
                <a:solidFill>
                  <a:schemeClr val="accent2"/>
                </a:solidFill>
              </a:rPr>
              <a:t>Families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cables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88908" y="1084060"/>
            <a:ext cx="230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2/  harness ISO cable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84147" y="1084060"/>
            <a:ext cx="227748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/>
              <a:t>1/  Power set 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59710" y="1084060"/>
            <a:ext cx="2412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3/  Extension cable </a:t>
            </a:r>
            <a:endParaRPr lang="en-US" sz="1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47" y="2448056"/>
            <a:ext cx="2122178" cy="1049483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 flipV="1">
            <a:off x="4373065" y="1594373"/>
            <a:ext cx="397869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340846" y="1594372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1323954" y="1594374"/>
            <a:ext cx="397869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7" y="2330310"/>
            <a:ext cx="2195092" cy="11183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67" y="2160321"/>
            <a:ext cx="2255324" cy="14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1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"/>
            <a:ext cx="8458200" cy="1928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1D2EF53-B865-41A1-8D3C-CAE751B681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449AB52-D6A1-4523-8007-262EB476E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190E56-C416-406F-8842-D362451835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D0AA999-4782-4D35-99D6-8A0EC2B75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E488EB32-878C-4BEB-8BF2-C6631666D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E9602A5-9835-4BF2-8B1F-9B20447A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"/>
            <a:ext cx="9144000" cy="51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8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07121"/>
            <a:ext cx="9144000" cy="423372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MERCEDES  FRONT and TWO SUBWOOFERS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0369" y="1129301"/>
            <a:ext cx="51304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Audio: Front and </a:t>
            </a:r>
            <a:r>
              <a:rPr lang="fr-FR" sz="1400" b="1" dirty="0" err="1"/>
              <a:t>isub</a:t>
            </a:r>
            <a:r>
              <a:rPr lang="fr-FR" sz="1400" b="1" dirty="0"/>
              <a:t> MBZ 2 power by Impulse </a:t>
            </a:r>
          </a:p>
          <a:p>
            <a:r>
              <a:rPr lang="fr-FR" sz="1400" b="1" dirty="0"/>
              <a:t>           2x50 + 2 x80 W </a:t>
            </a:r>
            <a:r>
              <a:rPr lang="fr-FR" sz="1400" b="1" dirty="0" err="1"/>
              <a:t>rms</a:t>
            </a:r>
            <a:r>
              <a:rPr lang="fr-FR" sz="1400" b="1" dirty="0"/>
              <a:t> (2 ohms subwoofers)</a:t>
            </a:r>
          </a:p>
          <a:p>
            <a:endParaRPr lang="fr-FR" sz="1400" b="1" dirty="0"/>
          </a:p>
          <a:p>
            <a:r>
              <a:rPr lang="fr-FR" sz="1400" dirty="0"/>
              <a:t>Amplifier :        Impulse 4.320</a:t>
            </a:r>
          </a:p>
          <a:p>
            <a:r>
              <a:rPr lang="fr-FR" sz="1400" dirty="0"/>
              <a:t>Speakers :         Component front </a:t>
            </a:r>
          </a:p>
          <a:p>
            <a:r>
              <a:rPr lang="fr-FR" sz="1400" dirty="0"/>
              <a:t>                        </a:t>
            </a:r>
            <a:r>
              <a:rPr lang="fr-FR" sz="1400" b="1" dirty="0"/>
              <a:t>ISUB MBZ 2 </a:t>
            </a:r>
            <a:r>
              <a:rPr lang="fr-FR" sz="1400" dirty="0"/>
              <a:t>subwoofers 2 ohms</a:t>
            </a:r>
          </a:p>
          <a:p>
            <a:r>
              <a:rPr lang="fr-FR" sz="1400" dirty="0"/>
              <a:t>                        Coaxial </a:t>
            </a:r>
            <a:r>
              <a:rPr lang="fr-FR" sz="1400" dirty="0" err="1"/>
              <a:t>rear</a:t>
            </a:r>
            <a:r>
              <a:rPr lang="fr-FR" sz="1400" dirty="0"/>
              <a:t> (power by </a:t>
            </a:r>
            <a:r>
              <a:rPr lang="fr-FR" sz="1400" dirty="0" err="1"/>
              <a:t>head</a:t>
            </a:r>
            <a:r>
              <a:rPr lang="fr-FR" sz="1400" dirty="0"/>
              <a:t>-unit)</a:t>
            </a:r>
          </a:p>
          <a:p>
            <a:endParaRPr lang="fr-FR" sz="1400" dirty="0"/>
          </a:p>
          <a:p>
            <a:r>
              <a:rPr lang="fr-FR" sz="1400" b="1" dirty="0" err="1"/>
              <a:t>Cables</a:t>
            </a:r>
            <a:r>
              <a:rPr lang="fr-FR" sz="1400" dirty="0"/>
              <a:t> :</a:t>
            </a:r>
          </a:p>
          <a:p>
            <a:r>
              <a:rPr lang="fr-FR" sz="1400" dirty="0"/>
              <a:t>Head unit harness         </a:t>
            </a:r>
            <a:r>
              <a:rPr lang="fr-FR" sz="1400" b="1" dirty="0">
                <a:solidFill>
                  <a:srgbClr val="FF0000"/>
                </a:solidFill>
              </a:rPr>
              <a:t>IW MBZ Y ISO HARNESS</a:t>
            </a:r>
          </a:p>
          <a:p>
            <a:endParaRPr lang="fr-FR" sz="800" dirty="0"/>
          </a:p>
          <a:p>
            <a:r>
              <a:rPr lang="fr-FR" sz="1400" dirty="0"/>
              <a:t>Extension </a:t>
            </a:r>
            <a:r>
              <a:rPr lang="fr-FR" sz="1400" dirty="0" err="1"/>
              <a:t>cables</a:t>
            </a:r>
            <a:r>
              <a:rPr lang="fr-FR" sz="1400" dirty="0"/>
              <a:t>           </a:t>
            </a:r>
            <a:r>
              <a:rPr lang="fr-FR" sz="1400" b="1" dirty="0">
                <a:solidFill>
                  <a:srgbClr val="0033CC"/>
                </a:solidFill>
              </a:rPr>
              <a:t>IW IMP 2.2</a:t>
            </a:r>
          </a:p>
          <a:p>
            <a:endParaRPr lang="fr-FR" sz="800" dirty="0"/>
          </a:p>
          <a:p>
            <a:r>
              <a:rPr lang="fr-FR" sz="1400" dirty="0"/>
              <a:t>Power </a:t>
            </a:r>
            <a:r>
              <a:rPr lang="fr-FR" sz="1400" dirty="0" err="1"/>
              <a:t>cable</a:t>
            </a:r>
            <a:r>
              <a:rPr lang="fr-FR" sz="1400" dirty="0"/>
              <a:t>  </a:t>
            </a:r>
            <a:r>
              <a:rPr lang="fr-FR" sz="1400" dirty="0" err="1"/>
              <a:t>optional</a:t>
            </a:r>
            <a:r>
              <a:rPr lang="fr-FR" sz="1400" dirty="0"/>
              <a:t>   </a:t>
            </a:r>
            <a:r>
              <a:rPr lang="fr-FR" sz="1400" b="1" dirty="0">
                <a:solidFill>
                  <a:srgbClr val="FFC000"/>
                </a:solidFill>
              </a:rPr>
              <a:t>IW PWSUP 600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5667" y="1074944"/>
            <a:ext cx="4767444" cy="32318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FF6C03-0878-4CFC-A8E8-D39CD6340D3A}"/>
              </a:ext>
            </a:extLst>
          </p:cNvPr>
          <p:cNvSpPr/>
          <p:nvPr/>
        </p:nvSpPr>
        <p:spPr>
          <a:xfrm>
            <a:off x="3068280" y="580084"/>
            <a:ext cx="2840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Configuration </a:t>
            </a:r>
            <a:r>
              <a:rPr lang="fr-FR" b="1" dirty="0" err="1"/>
              <a:t>with</a:t>
            </a:r>
            <a:r>
              <a:rPr lang="fr-FR" b="1" dirty="0"/>
              <a:t> NGT5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38F591-937D-4A0C-BF6A-62E4C291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1205" y="1213765"/>
            <a:ext cx="3230171" cy="28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51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281AC88-2E12-48D6-ADAD-2715AA4B4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65" y="1069622"/>
            <a:ext cx="3188561" cy="2829206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EXTENSION CABLE   IW IMP 2.2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IW – IMP – 2.2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</a:t>
            </a:r>
          </a:p>
          <a:p>
            <a:r>
              <a:rPr lang="en-US" sz="10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Extension cables  IMPULSE 4.320</a:t>
            </a:r>
          </a:p>
          <a:p>
            <a:endParaRPr lang="en-US" sz="10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Connect the head-unit harness with ISO connector, in Amplifier IMPULSE 4.320 with specific connectors.</a:t>
            </a:r>
          </a:p>
          <a:p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With the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connector we recover the signal at the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iso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output of the car head unit, and after amplifying it we send it back to the front speakers using the original car harness.  2 rear channel Impulse can manage 2 front subwoofers, better with 2ohms speakers. </a:t>
            </a:r>
          </a:p>
          <a:p>
            <a:endParaRPr lang="en-US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This cable simply the impulse connection in each car. The IMPULSE 4.320 amplifier allows you to amplify the front speakers and front subwoofers </a:t>
            </a:r>
          </a:p>
          <a:p>
            <a:r>
              <a:rPr lang="en-US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2x50w front 2 x80w </a:t>
            </a:r>
            <a:r>
              <a:rPr lang="en-US" sz="11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rms</a:t>
            </a:r>
            <a:r>
              <a:rPr lang="en-US" sz="1100" b="1" dirty="0">
                <a:solidFill>
                  <a:srgbClr val="FF0000"/>
                </a:solidFill>
                <a:latin typeface="Arial Narrow" panose="020B0606020202030204" pitchFamily="34" charset="0"/>
              </a:rPr>
              <a:t> 2ohms subwoofers.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If the power supply allows you to directly connect the impulse to the dedicated connectors of the Focal Y ISO harness. The search for position and ground power is then completely simplified.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092425" y="3398942"/>
            <a:ext cx="114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Ground </a:t>
            </a:r>
            <a:r>
              <a:rPr lang="fr-FR" sz="1000" dirty="0" err="1"/>
              <a:t>supply</a:t>
            </a:r>
            <a:r>
              <a:rPr lang="fr-FR" sz="1000" dirty="0"/>
              <a:t> </a:t>
            </a:r>
          </a:p>
          <a:p>
            <a:pPr algn="ctr"/>
            <a:r>
              <a:rPr lang="fr-FR" sz="1000" dirty="0" err="1"/>
              <a:t>connection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530901" y="3210714"/>
            <a:ext cx="18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Input speakers</a:t>
            </a:r>
          </a:p>
          <a:p>
            <a:pPr algn="ctr"/>
            <a:r>
              <a:rPr lang="fr-FR" sz="1000" dirty="0"/>
              <a:t> to impulse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18218" y="4039655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Output speakers to impulse direct iso car Harness </a:t>
            </a:r>
          </a:p>
        </p:txBody>
      </p:sp>
      <p:cxnSp>
        <p:nvCxnSpPr>
          <p:cNvPr id="5" name="Connecteur droit avec flèche 4"/>
          <p:cNvCxnSpPr>
            <a:cxnSpLocks/>
          </p:cNvCxnSpPr>
          <p:nvPr/>
        </p:nvCxnSpPr>
        <p:spPr>
          <a:xfrm>
            <a:off x="3270465" y="1344231"/>
            <a:ext cx="418568" cy="29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</p:cNvCxnSpPr>
          <p:nvPr/>
        </p:nvCxnSpPr>
        <p:spPr>
          <a:xfrm flipV="1">
            <a:off x="4451484" y="3326050"/>
            <a:ext cx="653206" cy="71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cxnSpLocks/>
          </p:cNvCxnSpPr>
          <p:nvPr/>
        </p:nvCxnSpPr>
        <p:spPr>
          <a:xfrm flipH="1" flipV="1">
            <a:off x="5633564" y="3442156"/>
            <a:ext cx="639271" cy="31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093728" y="1223344"/>
            <a:ext cx="1665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Fuse protection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391225" y="3121185"/>
            <a:ext cx="516327" cy="89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>
          <a:xfrm flipH="1">
            <a:off x="4888129" y="1493948"/>
            <a:ext cx="43338" cy="601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5464063" y="1750375"/>
            <a:ext cx="169500" cy="380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161262" y="907258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336162" y="1695317"/>
            <a:ext cx="13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OEM </a:t>
            </a:r>
            <a:r>
              <a:rPr lang="fr-FR" sz="1000" dirty="0" err="1"/>
              <a:t>cable</a:t>
            </a:r>
            <a:r>
              <a:rPr lang="fr-FR" sz="1000" dirty="0"/>
              <a:t> protection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748020" y="859417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2 x </a:t>
            </a:r>
            <a:r>
              <a:rPr lang="fr-FR" sz="1000" dirty="0" err="1"/>
              <a:t>Subwoofer</a:t>
            </a:r>
            <a:r>
              <a:rPr lang="fr-FR" sz="1000" dirty="0"/>
              <a:t> </a:t>
            </a:r>
            <a:r>
              <a:rPr lang="fr-FR" sz="1000" dirty="0" err="1"/>
              <a:t>cable</a:t>
            </a:r>
            <a:r>
              <a:rPr lang="fr-FR" sz="1000" dirty="0"/>
              <a:t> to </a:t>
            </a:r>
            <a:r>
              <a:rPr lang="fr-FR" sz="1000" dirty="0" err="1"/>
              <a:t>connect</a:t>
            </a:r>
            <a:endParaRPr lang="fr-FR" sz="1000" dirty="0"/>
          </a:p>
          <a:p>
            <a:pPr algn="ctr"/>
            <a:r>
              <a:rPr lang="fr-FR" sz="1000" dirty="0"/>
              <a:t> 2 front subwoofers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34" y="3273308"/>
            <a:ext cx="1769760" cy="16895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67505" y="687166"/>
            <a:ext cx="2935505" cy="1787283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V="1">
            <a:off x="6740354" y="828672"/>
            <a:ext cx="1285978" cy="110874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39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6442412" y="130664"/>
            <a:ext cx="2268565" cy="572521"/>
          </a:xfrm>
        </p:spPr>
        <p:txBody>
          <a:bodyPr/>
          <a:lstStyle/>
          <a:p>
            <a:r>
              <a:rPr lang="fr-FR" sz="2700" dirty="0">
                <a:solidFill>
                  <a:srgbClr val="A37747"/>
                </a:solidFill>
              </a:rPr>
              <a:t>IW IMP 2.2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050120" y="523336"/>
            <a:ext cx="900113" cy="182548"/>
            <a:chOff x="1440697" y="1808701"/>
            <a:chExt cx="1200150" cy="331272"/>
          </a:xfrm>
        </p:grpSpPr>
        <p:sp>
          <p:nvSpPr>
            <p:cNvPr id="11" name="Rectangle 10"/>
            <p:cNvSpPr/>
            <p:nvPr/>
          </p:nvSpPr>
          <p:spPr>
            <a:xfrm>
              <a:off x="1440697" y="1808701"/>
              <a:ext cx="734786" cy="331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3" name="Straight Connector 4"/>
            <p:cNvCxnSpPr>
              <a:cxnSpLocks/>
            </p:cNvCxnSpPr>
            <p:nvPr/>
          </p:nvCxnSpPr>
          <p:spPr>
            <a:xfrm>
              <a:off x="1440697" y="2139972"/>
              <a:ext cx="1200150" cy="0"/>
            </a:xfrm>
            <a:prstGeom prst="line">
              <a:avLst/>
            </a:prstGeom>
            <a:ln w="3175">
              <a:solidFill>
                <a:srgbClr val="A37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547365" y="4537453"/>
            <a:ext cx="1340908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7" name="Rectangle 26"/>
          <p:cNvSpPr/>
          <p:nvPr/>
        </p:nvSpPr>
        <p:spPr>
          <a:xfrm>
            <a:off x="2066726" y="4537453"/>
            <a:ext cx="806421" cy="444137"/>
          </a:xfrm>
          <a:prstGeom prst="rect">
            <a:avLst/>
          </a:prstGeom>
          <a:noFill/>
          <a:ln>
            <a:solidFill>
              <a:srgbClr val="A37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ZoneTexte 48"/>
          <p:cNvSpPr txBox="1"/>
          <p:nvPr/>
        </p:nvSpPr>
        <p:spPr>
          <a:xfrm>
            <a:off x="275753" y="4543008"/>
            <a:ext cx="188737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b="1" dirty="0"/>
              <a:t>Focal</a:t>
            </a:r>
            <a:r>
              <a:rPr lang="fr-FR" sz="750" dirty="0"/>
              <a:t> Head unit</a:t>
            </a:r>
          </a:p>
          <a:p>
            <a:pPr algn="ctr"/>
            <a:r>
              <a:rPr lang="fr-FR" sz="750" dirty="0"/>
              <a:t>Harness solution</a:t>
            </a:r>
          </a:p>
          <a:p>
            <a:pPr algn="ctr"/>
            <a:r>
              <a:rPr lang="fr-FR" sz="750" dirty="0"/>
              <a:t>Y iso cables 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272457" y="1095857"/>
            <a:ext cx="2608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It is very easy to upgrade the sound of your car, from the original car radio.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Have installed a cable behind the car radio on the original connectors.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our Y ISO Harness adaptor sends the audio signal to our dedicated cable of the chosen audio solution.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Direct plug play on the Impulse 4.320 amplifier and on the two twin sub boxes with IW IMP 2.2 cable.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it remains to connect a Ground and the power supply and the installation is ready.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305960" y="475446"/>
            <a:ext cx="563439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dirty="0">
                <a:solidFill>
                  <a:srgbClr val="FF0000"/>
                </a:solidFill>
              </a:rPr>
              <a:t>Control the harness référence on Focal Inside compatibility List, Word Only with NGT5 Mercedes head unit, before 06/2019</a:t>
            </a:r>
          </a:p>
        </p:txBody>
      </p:sp>
      <p:sp>
        <p:nvSpPr>
          <p:cNvPr id="65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4662" y="155971"/>
            <a:ext cx="2268565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Cable explication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58" y="3674017"/>
            <a:ext cx="1123670" cy="997031"/>
          </a:xfrm>
          <a:prstGeom prst="rect">
            <a:avLst/>
          </a:prstGeom>
          <a:ln>
            <a:solidFill>
              <a:srgbClr val="A37747"/>
            </a:solidFill>
          </a:ln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F73F6C6-E4BE-40C4-9D6C-63CF21A0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62" y="1184395"/>
            <a:ext cx="5174601" cy="2846303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8AB9C7A4-E2CB-4206-B78A-88119828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971" y="4265652"/>
            <a:ext cx="228546" cy="22969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D61FC519-FC73-443D-87CE-0C2528DC6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513" y="4544665"/>
            <a:ext cx="624555" cy="3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50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5890108" y="421159"/>
            <a:ext cx="3253892" cy="572521"/>
          </a:xfrm>
        </p:spPr>
        <p:txBody>
          <a:bodyPr/>
          <a:lstStyle/>
          <a:p>
            <a:pPr algn="ctr"/>
            <a:r>
              <a:rPr lang="fr-FR" sz="2000" dirty="0">
                <a:solidFill>
                  <a:srgbClr val="A37747"/>
                </a:solidFill>
              </a:rPr>
              <a:t>IW MBZ Y ISO </a:t>
            </a:r>
          </a:p>
          <a:p>
            <a:pPr algn="ctr"/>
            <a:r>
              <a:rPr lang="fr-FR" sz="2000" dirty="0">
                <a:solidFill>
                  <a:srgbClr val="A37747"/>
                </a:solidFill>
              </a:rPr>
              <a:t>HARNESS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126637" y="953678"/>
            <a:ext cx="900113" cy="182548"/>
            <a:chOff x="1440697" y="1808701"/>
            <a:chExt cx="1200150" cy="331272"/>
          </a:xfrm>
        </p:grpSpPr>
        <p:sp>
          <p:nvSpPr>
            <p:cNvPr id="11" name="Rectangle 10"/>
            <p:cNvSpPr/>
            <p:nvPr/>
          </p:nvSpPr>
          <p:spPr>
            <a:xfrm>
              <a:off x="1440697" y="1808701"/>
              <a:ext cx="734786" cy="331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3" name="Straight Connector 4"/>
            <p:cNvCxnSpPr>
              <a:cxnSpLocks/>
            </p:cNvCxnSpPr>
            <p:nvPr/>
          </p:nvCxnSpPr>
          <p:spPr>
            <a:xfrm>
              <a:off x="1440697" y="2139972"/>
              <a:ext cx="1200150" cy="0"/>
            </a:xfrm>
            <a:prstGeom prst="line">
              <a:avLst/>
            </a:prstGeom>
            <a:ln w="3175">
              <a:solidFill>
                <a:srgbClr val="A37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4662" y="155971"/>
            <a:ext cx="2268565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Mercedes Warning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122A6B-79E3-41CF-B4CA-DAF8F31A7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10" y="1462857"/>
            <a:ext cx="2452568" cy="22177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4D61B6-4874-414F-9885-BB949B92D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62" y="616216"/>
            <a:ext cx="5037689" cy="41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1"/>
            <a:ext cx="8458200" cy="1928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1D2EF53-B865-41A1-8D3C-CAE751B681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449AB52-D6A1-4523-8007-262EB476E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C190E56-C416-406F-8842-D362451835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7D0AA999-4782-4D35-99D6-8A0EC2B75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E488EB32-878C-4BEB-8BF2-C6631666D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E9602A5-9835-4BF2-8B1F-9B20447A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"/>
            <a:ext cx="9144000" cy="51430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1B4A27D-70D4-4BBB-828E-7BEEA6BE4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97" y="0"/>
            <a:ext cx="8458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107121"/>
            <a:ext cx="9144000" cy="423372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BMW   FRONT and TWO SUBWOOFERS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0369" y="1129301"/>
            <a:ext cx="5130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Audio: front and </a:t>
            </a:r>
            <a:r>
              <a:rPr lang="fr-FR" sz="1400" b="1" dirty="0" err="1"/>
              <a:t>rear</a:t>
            </a:r>
            <a:r>
              <a:rPr lang="fr-FR" sz="1400" b="1" dirty="0"/>
              <a:t> speakers power by Impulse </a:t>
            </a:r>
          </a:p>
          <a:p>
            <a:r>
              <a:rPr lang="fr-FR" sz="1400" b="1" dirty="0"/>
              <a:t>           2x 50w + 2x 80w </a:t>
            </a:r>
            <a:r>
              <a:rPr lang="fr-FR" sz="1400" b="1" dirty="0" err="1"/>
              <a:t>rms</a:t>
            </a:r>
            <a:r>
              <a:rPr lang="fr-FR" sz="1400" b="1" dirty="0"/>
              <a:t> (2 ohms)</a:t>
            </a:r>
          </a:p>
          <a:p>
            <a:endParaRPr lang="fr-FR" sz="1400" b="1" dirty="0"/>
          </a:p>
          <a:p>
            <a:r>
              <a:rPr lang="fr-FR" sz="1400" dirty="0"/>
              <a:t>Amplifier :        Impulse 4.320</a:t>
            </a:r>
          </a:p>
          <a:p>
            <a:r>
              <a:rPr lang="fr-FR" sz="1400" dirty="0"/>
              <a:t>Speakers :         Component front </a:t>
            </a:r>
          </a:p>
          <a:p>
            <a:r>
              <a:rPr lang="fr-FR" sz="1400" dirty="0"/>
              <a:t>                        Front </a:t>
            </a:r>
            <a:r>
              <a:rPr lang="fr-FR" sz="1400" b="1" dirty="0"/>
              <a:t>BMW</a:t>
            </a:r>
            <a:r>
              <a:rPr lang="fr-FR" sz="1400" dirty="0"/>
              <a:t> subwoofers 2ohms</a:t>
            </a:r>
          </a:p>
          <a:p>
            <a:r>
              <a:rPr lang="fr-FR" sz="1400" dirty="0"/>
              <a:t>                        Coaxial </a:t>
            </a:r>
            <a:r>
              <a:rPr lang="fr-FR" sz="1400" dirty="0" err="1"/>
              <a:t>rear</a:t>
            </a:r>
            <a:r>
              <a:rPr lang="fr-FR" sz="1400" dirty="0"/>
              <a:t> (power by </a:t>
            </a:r>
            <a:r>
              <a:rPr lang="fr-FR" sz="1400" dirty="0" err="1"/>
              <a:t>head</a:t>
            </a:r>
            <a:r>
              <a:rPr lang="fr-FR" sz="1400" dirty="0"/>
              <a:t>-unit)</a:t>
            </a:r>
          </a:p>
          <a:p>
            <a:endParaRPr lang="fr-FR" sz="1400" dirty="0"/>
          </a:p>
          <a:p>
            <a:r>
              <a:rPr lang="fr-FR" sz="1400" dirty="0" err="1"/>
              <a:t>Cables</a:t>
            </a:r>
            <a:r>
              <a:rPr lang="fr-FR" sz="1400" dirty="0"/>
              <a:t> :</a:t>
            </a:r>
            <a:endParaRPr lang="fr-FR" sz="1400" b="1" dirty="0">
              <a:solidFill>
                <a:srgbClr val="FF0000"/>
              </a:solidFill>
            </a:endParaRPr>
          </a:p>
          <a:p>
            <a:r>
              <a:rPr lang="fr-FR" sz="1400" dirty="0"/>
              <a:t>Extension </a:t>
            </a:r>
            <a:r>
              <a:rPr lang="fr-FR" sz="1400" dirty="0" err="1"/>
              <a:t>cables</a:t>
            </a:r>
            <a:r>
              <a:rPr lang="fr-FR" sz="1400" dirty="0"/>
              <a:t>           </a:t>
            </a:r>
            <a:r>
              <a:rPr lang="fr-FR" sz="1400" b="1" dirty="0">
                <a:solidFill>
                  <a:srgbClr val="0033CC"/>
                </a:solidFill>
              </a:rPr>
              <a:t>IW BMW IMP 2.1</a:t>
            </a:r>
          </a:p>
          <a:p>
            <a:endParaRPr lang="fr-FR" sz="1400" dirty="0"/>
          </a:p>
          <a:p>
            <a:r>
              <a:rPr lang="fr-FR" sz="1400" dirty="0"/>
              <a:t>Power </a:t>
            </a:r>
            <a:r>
              <a:rPr lang="fr-FR" sz="1400" dirty="0" err="1"/>
              <a:t>cable</a:t>
            </a:r>
            <a:r>
              <a:rPr lang="fr-FR" sz="1400" dirty="0"/>
              <a:t>  </a:t>
            </a:r>
            <a:r>
              <a:rPr lang="fr-FR" sz="1400" dirty="0" err="1"/>
              <a:t>optional</a:t>
            </a:r>
            <a:r>
              <a:rPr lang="fr-FR" sz="1400" dirty="0"/>
              <a:t>   </a:t>
            </a:r>
            <a:r>
              <a:rPr lang="fr-FR" sz="1400" b="1" dirty="0">
                <a:solidFill>
                  <a:srgbClr val="FFC000"/>
                </a:solidFill>
              </a:rPr>
              <a:t>IW PWSUP 600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5667" y="1074944"/>
            <a:ext cx="4767444" cy="30852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380" y="942097"/>
            <a:ext cx="3444936" cy="32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15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45" y="1029664"/>
            <a:ext cx="4344728" cy="328503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814" y="543703"/>
            <a:ext cx="1571339" cy="2251471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2 /  EXTENSION CABLE IMPULSE 4.320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IW – BMW - IMP – 2.1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</a:t>
            </a:r>
          </a:p>
          <a:p>
            <a:r>
              <a:rPr lang="en-US" sz="10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Extension cables  IMPULSE 4.320</a:t>
            </a:r>
          </a:p>
          <a:p>
            <a:endParaRPr lang="en-US" sz="1000" b="1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This BMW 2.1 cable for the impulse uses a specific connection. it takes the car radio signal directly from the subwoofers connector under the front seats.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This signal is sent in the impulse and manage to amplify the front speakers of the car, and the both subwoofers under the seats.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All adjustments, crossover, levels, phase,  are made in the Impulse 4.320. 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No need to dismantle the car radios of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bmw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, this type of assembly saves a lot of installation time,</a:t>
            </a: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it's simple and very effective, the performances are really </a:t>
            </a:r>
            <a:r>
              <a:rPr lang="en-US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amasing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with a simply never seen.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2 plugs for </a:t>
            </a:r>
            <a:r>
              <a:rPr lang="en-US" sz="1100" u="sng" dirty="0">
                <a:solidFill>
                  <a:schemeClr val="bg1"/>
                </a:solidFill>
                <a:latin typeface="Arial Narrow" panose="020B0606020202030204" pitchFamily="34" charset="0"/>
              </a:rPr>
              <a:t>power supply  </a:t>
            </a:r>
            <a:r>
              <a:rPr lang="en-U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use   IW POW SUP 600</a:t>
            </a: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095976" y="2721821"/>
            <a:ext cx="114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Power </a:t>
            </a:r>
            <a:r>
              <a:rPr lang="fr-FR" sz="1000" dirty="0" err="1"/>
              <a:t>supply</a:t>
            </a:r>
            <a:r>
              <a:rPr lang="fr-FR" sz="1000" dirty="0"/>
              <a:t> </a:t>
            </a:r>
          </a:p>
          <a:p>
            <a:pPr algn="ctr"/>
            <a:r>
              <a:rPr lang="fr-FR" sz="1000" dirty="0" err="1"/>
              <a:t>connection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775143" y="3869076"/>
            <a:ext cx="145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Input speakers to impulse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46287" y="4193521"/>
            <a:ext cx="211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Output speakers to impulse direct to </a:t>
            </a:r>
            <a:r>
              <a:rPr lang="fr-FR" sz="1000" dirty="0" err="1"/>
              <a:t>bmw</a:t>
            </a:r>
            <a:r>
              <a:rPr lang="fr-FR" sz="1000" dirty="0"/>
              <a:t> </a:t>
            </a:r>
            <a:r>
              <a:rPr lang="fr-FR" sz="1000" dirty="0" err="1"/>
              <a:t>subwoofers</a:t>
            </a:r>
            <a:endParaRPr lang="fr-FR" sz="1000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5292977" y="3846349"/>
            <a:ext cx="419866" cy="285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486188" y="3576578"/>
            <a:ext cx="375687" cy="25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467261" y="1355545"/>
            <a:ext cx="469760" cy="150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V="1">
            <a:off x="161262" y="907258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336928" y="1013624"/>
            <a:ext cx="13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OEM </a:t>
            </a:r>
            <a:r>
              <a:rPr lang="fr-FR" sz="1000" dirty="0" err="1"/>
              <a:t>cable</a:t>
            </a:r>
            <a:r>
              <a:rPr lang="fr-FR" sz="1000" dirty="0"/>
              <a:t> protection 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52" y="3348765"/>
            <a:ext cx="1769760" cy="168951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87446" y="4440329"/>
            <a:ext cx="292343" cy="306604"/>
          </a:xfrm>
          <a:prstGeom prst="rect">
            <a:avLst/>
          </a:prstGeom>
        </p:spPr>
      </p:pic>
      <p:cxnSp>
        <p:nvCxnSpPr>
          <p:cNvPr id="36" name="Connecteur droit avec flèche 35"/>
          <p:cNvCxnSpPr/>
          <p:nvPr/>
        </p:nvCxnSpPr>
        <p:spPr>
          <a:xfrm flipH="1" flipV="1">
            <a:off x="6289975" y="2448663"/>
            <a:ext cx="419866" cy="285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653500" y="1413734"/>
            <a:ext cx="1474153" cy="39610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483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7050120" y="523336"/>
            <a:ext cx="900113" cy="182548"/>
            <a:chOff x="1440697" y="1808701"/>
            <a:chExt cx="1200150" cy="331272"/>
          </a:xfrm>
        </p:grpSpPr>
        <p:sp>
          <p:nvSpPr>
            <p:cNvPr id="11" name="Rectangle 10"/>
            <p:cNvSpPr/>
            <p:nvPr/>
          </p:nvSpPr>
          <p:spPr>
            <a:xfrm>
              <a:off x="1440697" y="1808701"/>
              <a:ext cx="734786" cy="331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3" name="Straight Connector 4"/>
            <p:cNvCxnSpPr>
              <a:cxnSpLocks/>
            </p:cNvCxnSpPr>
            <p:nvPr/>
          </p:nvCxnSpPr>
          <p:spPr>
            <a:xfrm>
              <a:off x="1440697" y="2139972"/>
              <a:ext cx="1200150" cy="0"/>
            </a:xfrm>
            <a:prstGeom prst="line">
              <a:avLst/>
            </a:prstGeom>
            <a:ln w="3175">
              <a:solidFill>
                <a:srgbClr val="A377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ZoneTexte 60"/>
          <p:cNvSpPr txBox="1"/>
          <p:nvPr/>
        </p:nvSpPr>
        <p:spPr>
          <a:xfrm>
            <a:off x="6507310" y="937081"/>
            <a:ext cx="21878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On standard BMW audio versions, the audio signal from the front doors is parallel to the front subwoofers.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The audio signal coming out of the car radio goes through the subwoofers under the seats to go into the doors.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Our IW BMW IMP 2.1 focal cable allows to recover the signal on this BMW sub connectors, left and right. 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Direct to amplify it with our impulse 4.320.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to separate it, 2 channels for the front doors, and two channels for the two subwoofers left and right.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With the settings of the impulse, this will give you an extraordinary update, and simply without disassembling the car radio.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65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404662" y="119459"/>
            <a:ext cx="1633659" cy="231407"/>
          </a:xfrm>
        </p:spPr>
        <p:txBody>
          <a:bodyPr>
            <a:noAutofit/>
          </a:bodyPr>
          <a:lstStyle/>
          <a:p>
            <a:r>
              <a:rPr lang="fr-FR" sz="1350" b="1" dirty="0">
                <a:solidFill>
                  <a:srgbClr val="A37747"/>
                </a:solidFill>
              </a:rPr>
              <a:t>Cable explication</a:t>
            </a:r>
          </a:p>
        </p:txBody>
      </p:sp>
      <p:sp>
        <p:nvSpPr>
          <p:cNvPr id="56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6358678" y="182013"/>
            <a:ext cx="2785322" cy="572521"/>
          </a:xfrm>
        </p:spPr>
        <p:txBody>
          <a:bodyPr/>
          <a:lstStyle/>
          <a:p>
            <a:r>
              <a:rPr lang="fr-FR" sz="2700" dirty="0">
                <a:solidFill>
                  <a:srgbClr val="A37747"/>
                </a:solidFill>
              </a:rPr>
              <a:t>IW</a:t>
            </a:r>
            <a:r>
              <a:rPr lang="fr-FR" sz="750" dirty="0">
                <a:solidFill>
                  <a:srgbClr val="A37747"/>
                </a:solidFill>
              </a:rPr>
              <a:t> </a:t>
            </a:r>
            <a:r>
              <a:rPr lang="fr-FR" sz="2700" dirty="0">
                <a:solidFill>
                  <a:srgbClr val="A37747"/>
                </a:solidFill>
              </a:rPr>
              <a:t>BMW</a:t>
            </a:r>
            <a:r>
              <a:rPr lang="fr-FR" sz="750" dirty="0">
                <a:solidFill>
                  <a:srgbClr val="A37747"/>
                </a:solidFill>
              </a:rPr>
              <a:t> </a:t>
            </a:r>
            <a:r>
              <a:rPr lang="fr-FR" sz="2700" dirty="0">
                <a:solidFill>
                  <a:srgbClr val="A37747"/>
                </a:solidFill>
              </a:rPr>
              <a:t>IMP</a:t>
            </a:r>
            <a:r>
              <a:rPr lang="fr-FR" sz="750" dirty="0">
                <a:solidFill>
                  <a:srgbClr val="A37747"/>
                </a:solidFill>
              </a:rPr>
              <a:t> </a:t>
            </a:r>
            <a:r>
              <a:rPr lang="fr-FR" sz="2700" dirty="0">
                <a:solidFill>
                  <a:srgbClr val="A37747"/>
                </a:solidFill>
              </a:rPr>
              <a:t>2.1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31" y="4147550"/>
            <a:ext cx="638340" cy="6538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1201" y="4131572"/>
            <a:ext cx="685800" cy="6858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7" name="ZoneTexte 26"/>
          <p:cNvSpPr txBox="1"/>
          <p:nvPr/>
        </p:nvSpPr>
        <p:spPr>
          <a:xfrm>
            <a:off x="2468995" y="4257975"/>
            <a:ext cx="2455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This cable is compatible with cars </a:t>
            </a:r>
            <a:r>
              <a:rPr lang="en-US" sz="750" b="1" dirty="0">
                <a:solidFill>
                  <a:srgbClr val="FF0000"/>
                </a:solidFill>
              </a:rPr>
              <a:t>with 4 wires </a:t>
            </a:r>
            <a:r>
              <a:rPr lang="en-US" sz="750" dirty="0"/>
              <a:t>in the subwoofer connectors under the seats.</a:t>
            </a:r>
            <a:endParaRPr lang="fr-FR" sz="7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8" y="814095"/>
            <a:ext cx="5275987" cy="29610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69" y="4097367"/>
            <a:ext cx="1023482" cy="77385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63028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624653" y="1122697"/>
            <a:ext cx="18946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OEM BMW </a:t>
            </a:r>
            <a:r>
              <a:rPr lang="fr-FR" dirty="0" err="1"/>
              <a:t>connector</a:t>
            </a:r>
            <a:r>
              <a:rPr lang="fr-FR" dirty="0"/>
              <a:t> adapter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97621" y="1143186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Signal 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under</a:t>
            </a:r>
            <a:endParaRPr lang="fr-FR" dirty="0"/>
          </a:p>
          <a:p>
            <a:r>
              <a:rPr lang="fr-FR" dirty="0"/>
              <a:t> front </a:t>
            </a:r>
            <a:r>
              <a:rPr lang="fr-FR" dirty="0" err="1"/>
              <a:t>seat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Compact size amplifier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64" y="208198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Résultat de recherche d'images pour &quot;logo nissan&quot;"/>
          <p:cNvSpPr>
            <a:spLocks noChangeAspect="1" noChangeArrowheads="1"/>
          </p:cNvSpPr>
          <p:nvPr/>
        </p:nvSpPr>
        <p:spPr bwMode="auto">
          <a:xfrm>
            <a:off x="155575" y="-547688"/>
            <a:ext cx="258127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77430" y="310734"/>
            <a:ext cx="2509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 BMW IMP 2.1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932" y="2045354"/>
            <a:ext cx="1836135" cy="18897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67" y="2045351"/>
            <a:ext cx="1824324" cy="18439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08" y="2038371"/>
            <a:ext cx="1887646" cy="18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1 /  Y ISO HARNESS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  IW – XXX – Y – ISO </a:t>
            </a:r>
          </a:p>
          <a:p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Y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Harness, are developed for each car brands, for better and easer installation for perfect integration. 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Specific brands connector, and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connectors speakers.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Possibility to connect Impulse 4.320 power  supply directly with this bracket.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Made for many brands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Can be used for the following products: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Impulse 4.320, and also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Ibus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2.0/2.1</a:t>
            </a: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810901" y="3749029"/>
            <a:ext cx="1945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Power </a:t>
            </a:r>
            <a:r>
              <a:rPr lang="fr-FR" sz="1000" dirty="0" err="1"/>
              <a:t>supply</a:t>
            </a:r>
            <a:r>
              <a:rPr lang="fr-FR" sz="1000" dirty="0"/>
              <a:t> for </a:t>
            </a:r>
          </a:p>
          <a:p>
            <a:pPr algn="ctr"/>
            <a:r>
              <a:rPr lang="fr-FR" sz="1000" dirty="0"/>
              <a:t>Impulse 4.320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12" y="1781346"/>
            <a:ext cx="3909784" cy="19335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06" y="363925"/>
            <a:ext cx="1348807" cy="242713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626085" y="1797723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Input speakers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64524" y="1797722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Output speakers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849257" y="2091097"/>
            <a:ext cx="288225" cy="985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4670768" y="3125725"/>
            <a:ext cx="378012" cy="623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3730172" y="2149649"/>
            <a:ext cx="781970" cy="641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258187" y="900671"/>
            <a:ext cx="397869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6264357" y="3412598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OEM brands </a:t>
            </a:r>
            <a:r>
              <a:rPr lang="fr-FR" sz="1000" dirty="0" err="1"/>
              <a:t>connector</a:t>
            </a:r>
            <a:r>
              <a:rPr lang="fr-FR" sz="1000" dirty="0"/>
              <a:t> 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flipH="1" flipV="1">
            <a:off x="6699395" y="2939906"/>
            <a:ext cx="411044" cy="400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6904917" y="1358553"/>
            <a:ext cx="1039420" cy="73254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783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90" y="2897210"/>
            <a:ext cx="378042" cy="2000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90" y="485257"/>
            <a:ext cx="378042" cy="2000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886" y="3867894"/>
            <a:ext cx="1566174" cy="1080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F626560-9859-4244-824E-1F2DBA70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" y="0"/>
            <a:ext cx="9139391" cy="5143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8FC7F4-8528-4BE2-9DA3-B9231070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52" y="4640169"/>
            <a:ext cx="1682050" cy="42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18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013" y="522595"/>
            <a:ext cx="1516948" cy="26959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28">
            <a:off x="2897353" y="1091112"/>
            <a:ext cx="4377889" cy="2986697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4 /  POWER SUPPLIER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IW – PW – SUP 600 </a:t>
            </a:r>
          </a:p>
          <a:p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u="sng" dirty="0">
                <a:solidFill>
                  <a:schemeClr val="bg1"/>
                </a:solidFill>
                <a:latin typeface="Arial Narrow" panose="020B0606020202030204" pitchFamily="34" charset="0"/>
              </a:rPr>
              <a:t>Power Supplier pack</a:t>
            </a:r>
          </a:p>
          <a:p>
            <a:r>
              <a:rPr lang="en-US" sz="1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Fit 9.660/ Impulse 4.320</a:t>
            </a:r>
          </a:p>
          <a:p>
            <a:endParaRPr lang="en-US" sz="12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Complet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pack for power alimentation and ground connection. 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Use by Fit 9.660 and Impulse 4.320.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6mt cable red alimentation.</a:t>
            </a: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1mt cable black ground.</a:t>
            </a: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2 yellow plug connexion.</a:t>
            </a: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Fuse protection.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112670" y="4104698"/>
            <a:ext cx="1945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 </a:t>
            </a:r>
            <a:r>
              <a:rPr lang="fr-FR" sz="1000" dirty="0"/>
              <a:t>1mt </a:t>
            </a:r>
            <a:r>
              <a:rPr lang="fr-FR" sz="1000" dirty="0" err="1"/>
              <a:t>ground</a:t>
            </a:r>
            <a:r>
              <a:rPr lang="fr-FR" sz="1000" dirty="0"/>
              <a:t> </a:t>
            </a:r>
            <a:r>
              <a:rPr lang="fr-FR" sz="1000" dirty="0" err="1"/>
              <a:t>cable</a:t>
            </a:r>
            <a:endParaRPr lang="fr-FR" sz="1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336800" y="4167355"/>
            <a:ext cx="181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Yellow plug for </a:t>
            </a:r>
            <a:r>
              <a:rPr lang="fr-FR" sz="1000" dirty="0" err="1"/>
              <a:t>easy</a:t>
            </a:r>
            <a:r>
              <a:rPr lang="fr-FR" sz="1000" dirty="0"/>
              <a:t> installation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796621" y="3609138"/>
            <a:ext cx="136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Complet pack power supplier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522528" y="2758149"/>
            <a:ext cx="375687" cy="25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842041" y="1453225"/>
            <a:ext cx="336285" cy="417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966960" y="1360209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6mt </a:t>
            </a:r>
            <a:r>
              <a:rPr lang="fr-FR" sz="1000" dirty="0" err="1"/>
              <a:t>cable</a:t>
            </a:r>
            <a:r>
              <a:rPr lang="fr-FR" sz="1000" dirty="0"/>
              <a:t> alimentation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5664753" y="1661886"/>
            <a:ext cx="258916" cy="45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 flipV="1">
            <a:off x="6213554" y="3534916"/>
            <a:ext cx="333118" cy="535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125185" y="914579"/>
            <a:ext cx="397869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902435" y="1123276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Fuse protection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5151307" y="3895193"/>
            <a:ext cx="90750" cy="26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350048" y="2584461"/>
            <a:ext cx="1798462" cy="19782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672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10" y="1661885"/>
            <a:ext cx="3662205" cy="2059672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4 /  SIMULATOR SPEAKERS CABLE </a:t>
            </a:r>
          </a:p>
        </p:txBody>
      </p:sp>
      <p:sp>
        <p:nvSpPr>
          <p:cNvPr id="8" name="Rectangle 7"/>
          <p:cNvSpPr/>
          <p:nvPr/>
        </p:nvSpPr>
        <p:spPr>
          <a:xfrm>
            <a:off x="-13960" y="754760"/>
            <a:ext cx="27607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IW – SPKSIM – ISO speakers</a:t>
            </a:r>
          </a:p>
          <a:p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u="sng" dirty="0">
                <a:solidFill>
                  <a:schemeClr val="bg1"/>
                </a:solidFill>
                <a:latin typeface="Arial Narrow" panose="020B0606020202030204" pitchFamily="34" charset="0"/>
              </a:rPr>
              <a:t>Speakers simulator   Impulse 4.320</a:t>
            </a:r>
          </a:p>
          <a:p>
            <a:endParaRPr lang="en-US" sz="1200" u="sng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Some models of cars, when we change the original speakers, and adding an amplifier, it happens that it brings some problems. like losing the front / rear fader.</a:t>
            </a:r>
            <a:b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To solve this type of problem, we have developed a speaker simulator with audio resistance. </a:t>
            </a:r>
            <a:b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this cable easily plugs into the ISO connectors of our harness speakers. and remove audio faults.</a:t>
            </a:r>
            <a:b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b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simple and efficient</a:t>
            </a: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Can be use to Impulse 4.320, and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Ibus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2.0/2.1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</a:t>
            </a:r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066246" y="1062825"/>
            <a:ext cx="1342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Audio focal</a:t>
            </a:r>
          </a:p>
          <a:p>
            <a:pPr algn="ctr"/>
            <a:r>
              <a:rPr lang="fr-FR" sz="1000" dirty="0" err="1"/>
              <a:t>resistances</a:t>
            </a:r>
            <a:endParaRPr lang="fr-FR" sz="1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480354" y="3688200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ISO output </a:t>
            </a:r>
            <a:r>
              <a:rPr lang="fr-FR" sz="1000" dirty="0" err="1"/>
              <a:t>connector</a:t>
            </a:r>
            <a:endParaRPr lang="fr-FR" sz="1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317482" y="1279743"/>
            <a:ext cx="136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1  </a:t>
            </a:r>
            <a:r>
              <a:rPr lang="fr-FR" sz="1000" dirty="0" err="1"/>
              <a:t>cables</a:t>
            </a:r>
            <a:r>
              <a:rPr lang="fr-FR" sz="1000" dirty="0"/>
              <a:t> by box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522528" y="2758149"/>
            <a:ext cx="375687" cy="25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999652" y="1661886"/>
            <a:ext cx="336285" cy="417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5063581" y="1660647"/>
            <a:ext cx="169500" cy="380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145164" y="4068134"/>
            <a:ext cx="194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ISO input </a:t>
            </a:r>
            <a:r>
              <a:rPr lang="fr-FR" sz="1000" dirty="0" err="1"/>
              <a:t>connector</a:t>
            </a:r>
            <a:endParaRPr lang="fr-FR" sz="1000" dirty="0"/>
          </a:p>
        </p:txBody>
      </p:sp>
      <p:cxnSp>
        <p:nvCxnSpPr>
          <p:cNvPr id="22" name="Connecteur droit avec flèche 21"/>
          <p:cNvCxnSpPr>
            <a:stCxn id="21" idx="0"/>
          </p:cNvCxnSpPr>
          <p:nvPr/>
        </p:nvCxnSpPr>
        <p:spPr>
          <a:xfrm flipH="1" flipV="1">
            <a:off x="4035776" y="3428256"/>
            <a:ext cx="82346" cy="639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 flipV="1">
            <a:off x="6376710" y="2808921"/>
            <a:ext cx="32355" cy="727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55384" y="911689"/>
            <a:ext cx="39786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741" y="609526"/>
            <a:ext cx="1289992" cy="2276059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 flipV="1">
            <a:off x="6360847" y="1648435"/>
            <a:ext cx="1474153" cy="39610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18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9910F83-633D-4587-AF0A-EAB9DB43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17" y="716651"/>
            <a:ext cx="6880048" cy="3913769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CABLE LIST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5417" y="716650"/>
            <a:ext cx="6880048" cy="391376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529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1 /  Y ISO HARNESS details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754760"/>
            <a:ext cx="27430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                IW – XXX – Y – ISO </a:t>
            </a:r>
          </a:p>
          <a:p>
            <a:endParaRPr lang="en-US" sz="14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Y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Harness, are developed for each car brands, for better and easer installation for perfect integration. 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Specific brands connector, and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connectors speakers.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Possibility to connect Impulse 4.320 power  supply directly with this bracket.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Made for: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Ford, BMW/Mini, Toyota, Nissan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Renault, Peugeot/Citroen, VW</a:t>
            </a:r>
          </a:p>
          <a:p>
            <a:endParaRPr lang="en-US" sz="1200" b="1" dirty="0">
              <a:solidFill>
                <a:schemeClr val="bg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Can be used for the following products: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Impulse 4.320, Fit 9.660, </a:t>
            </a:r>
            <a:r>
              <a:rPr lang="en-US" sz="1200" b="1" dirty="0" err="1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Ibus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2.0/2.1</a:t>
            </a: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V="1">
            <a:off x="258187" y="900671"/>
            <a:ext cx="397869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2617BE86-5AA9-4837-8735-306C9A4EE3FC}"/>
              </a:ext>
            </a:extLst>
          </p:cNvPr>
          <p:cNvSpPr txBox="1"/>
          <p:nvPr/>
        </p:nvSpPr>
        <p:spPr>
          <a:xfrm>
            <a:off x="7098006" y="3727376"/>
            <a:ext cx="144580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VW YISO HARNESS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76135E7-93DF-4753-8E3D-96EF2C619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554" y="3892172"/>
            <a:ext cx="863989" cy="7425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CEFD24-3C78-48B8-BC27-DE87FF456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023" y="3314391"/>
            <a:ext cx="415498" cy="41549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5D64DC-C507-4042-86FA-F40DFDA607B9}"/>
              </a:ext>
            </a:extLst>
          </p:cNvPr>
          <p:cNvSpPr txBox="1"/>
          <p:nvPr/>
        </p:nvSpPr>
        <p:spPr>
          <a:xfrm>
            <a:off x="3047905" y="3720920"/>
            <a:ext cx="144580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TOY YISO HARNESS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4B0FB5-12BF-4453-BA9B-804AD7D551F2}"/>
              </a:ext>
            </a:extLst>
          </p:cNvPr>
          <p:cNvSpPr txBox="1"/>
          <p:nvPr/>
        </p:nvSpPr>
        <p:spPr>
          <a:xfrm>
            <a:off x="5083361" y="3727376"/>
            <a:ext cx="144580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TOY YISO HARNESS V2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4C1B47E-5DE9-41DF-85A2-9D9EB9B1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149" y="3364268"/>
            <a:ext cx="415497" cy="41549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0E2DDF2-CC85-45E4-A216-1D7EA1D7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483" y="3358821"/>
            <a:ext cx="415497" cy="41549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9E8FB0A-FF2D-41B6-9F19-A0BBE80D67BC}"/>
              </a:ext>
            </a:extLst>
          </p:cNvPr>
          <p:cNvSpPr txBox="1"/>
          <p:nvPr/>
        </p:nvSpPr>
        <p:spPr>
          <a:xfrm>
            <a:off x="4610287" y="1040742"/>
            <a:ext cx="11873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FOR YISO HARNESS 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D678E1D-BE6E-44D5-849D-8F211310B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258" y="763777"/>
            <a:ext cx="415498" cy="1978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64A212B-9324-49EE-9C1E-73B673049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691" y="755747"/>
            <a:ext cx="415498" cy="19780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6FEA917-EB4E-4C69-A7ED-F6C1C0477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652" y="2108413"/>
            <a:ext cx="652477" cy="29132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420770C-9B3B-48B7-8300-42BF43B6A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696">
            <a:off x="3072316" y="2615543"/>
            <a:ext cx="1100135" cy="725708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C88BC32-99FB-42A7-BD8C-4FD29909B2CD}"/>
              </a:ext>
            </a:extLst>
          </p:cNvPr>
          <p:cNvSpPr txBox="1"/>
          <p:nvPr/>
        </p:nvSpPr>
        <p:spPr>
          <a:xfrm>
            <a:off x="3115383" y="2474192"/>
            <a:ext cx="118119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NIS YISO HARNESS 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0753691-FE82-4180-AB23-444438C124C2}"/>
              </a:ext>
            </a:extLst>
          </p:cNvPr>
          <p:cNvSpPr txBox="1"/>
          <p:nvPr/>
        </p:nvSpPr>
        <p:spPr>
          <a:xfrm>
            <a:off x="5195003" y="2466268"/>
            <a:ext cx="144580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PSA YISO HARNESS  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D052E7D7-4D89-4117-A7D0-FCF2F06F8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997" y="2085599"/>
            <a:ext cx="389923" cy="322043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A8A222D-DD72-40E3-9E8F-8D7A608D94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0101" y="2049481"/>
            <a:ext cx="409100" cy="39427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43E6299-901E-419C-8192-53FC3A7274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2563" y="3928669"/>
            <a:ext cx="1031747" cy="66953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A9C0ADE-CB2D-4637-9286-9CE39ACF10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03" y="3896709"/>
            <a:ext cx="1056170" cy="733458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C9942F56-A24F-4735-A0CC-44A918E6DF23}"/>
              </a:ext>
            </a:extLst>
          </p:cNvPr>
          <p:cNvSpPr txBox="1"/>
          <p:nvPr/>
        </p:nvSpPr>
        <p:spPr>
          <a:xfrm>
            <a:off x="7098005" y="2466268"/>
            <a:ext cx="144580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REN YISO HARNESS  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4A37211-459E-4805-9E06-4F96F50791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2554" y="2064966"/>
            <a:ext cx="465338" cy="34839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995947E-5537-45D8-A64C-151F9B5624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027" y="2128562"/>
            <a:ext cx="302443" cy="26623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DB0AEFD0-A8CB-41B9-B4CD-5228DF9C4F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2550" y="2759460"/>
            <a:ext cx="1143996" cy="55998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86E2569-9B7F-4B7A-B2BA-7F7D40E99F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7237" y="1313446"/>
            <a:ext cx="872249" cy="58111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8967CC7-7BE6-4138-9135-6ECC691215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34" y="1213504"/>
            <a:ext cx="872249" cy="81825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D38AEC5-CC3C-4415-BB16-733252F582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3979" y="2701302"/>
            <a:ext cx="987194" cy="63725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5349A57-3A1E-4EEE-ADF7-3CF28A2BFC86}"/>
              </a:ext>
            </a:extLst>
          </p:cNvPr>
          <p:cNvSpPr txBox="1"/>
          <p:nvPr/>
        </p:nvSpPr>
        <p:spPr>
          <a:xfrm>
            <a:off x="6109073" y="1056646"/>
            <a:ext cx="132756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FOR YISO HARNESS V2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CB579D4-2405-4785-80E3-15F72F1C0B88}"/>
              </a:ext>
            </a:extLst>
          </p:cNvPr>
          <p:cNvSpPr txBox="1"/>
          <p:nvPr/>
        </p:nvSpPr>
        <p:spPr>
          <a:xfrm>
            <a:off x="7590266" y="1074189"/>
            <a:ext cx="123016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MBZ YISO HARNESS 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AECC3DF-643E-44BF-AF48-624BEB9C3C46}"/>
              </a:ext>
            </a:extLst>
          </p:cNvPr>
          <p:cNvSpPr txBox="1"/>
          <p:nvPr/>
        </p:nvSpPr>
        <p:spPr>
          <a:xfrm>
            <a:off x="2885494" y="1046611"/>
            <a:ext cx="11873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1" dirty="0"/>
              <a:t>IW FOR YISO HARNESS  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57293A62-B3CC-46A1-B9A6-8A4AC4666D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8925" y="689728"/>
            <a:ext cx="302371" cy="294079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C3F0ACA-2DC3-4422-B395-A1F05F245F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29915" y="747004"/>
            <a:ext cx="530845" cy="231357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DC359BB-AC7B-451C-852B-8509CAC35B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505591">
            <a:off x="3020030" y="1323051"/>
            <a:ext cx="963017" cy="5903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F10DD1-7561-444F-B43C-BE86884867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30971" y="741937"/>
            <a:ext cx="245575" cy="2468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FA5611-73C7-43CC-8BF4-426E69DAE8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45055" y="1301970"/>
            <a:ext cx="982976" cy="6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0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BMW</a:t>
            </a:r>
            <a:r>
              <a:rPr lang="fr-FR" dirty="0"/>
              <a:t> and </a:t>
            </a:r>
            <a:r>
              <a:rPr lang="fr-FR" b="1" dirty="0"/>
              <a:t>Mini</a:t>
            </a:r>
            <a:r>
              <a:rPr lang="fr-FR" dirty="0"/>
              <a:t>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92" y="172692"/>
            <a:ext cx="675949" cy="65741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212" y="203636"/>
            <a:ext cx="1366416" cy="5955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802" y="231539"/>
            <a:ext cx="3105150" cy="6381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32435">
            <a:off x="447075" y="2330333"/>
            <a:ext cx="2209775" cy="112449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252" y="2113327"/>
            <a:ext cx="1701800" cy="1750890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20992" y="332120"/>
            <a:ext cx="3454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IW-BMW-Y-ISO-HARNESS</a:t>
            </a:r>
          </a:p>
        </p:txBody>
      </p:sp>
    </p:spTree>
    <p:extLst>
      <p:ext uri="{BB962C8B-B14F-4D97-AF65-F5344CB8AC3E}">
        <p14:creationId xmlns:p14="http://schemas.microsoft.com/office/powerpoint/2010/main" val="29141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29" y="1020016"/>
            <a:ext cx="916056" cy="8909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979" y="1193127"/>
            <a:ext cx="1538492" cy="67051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5415" y="2339817"/>
            <a:ext cx="2299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Serie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1, 2, 3, 4, 5, 6, 7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i3 / i8 / Z4</a:t>
            </a:r>
          </a:p>
          <a:p>
            <a:pPr algn="ctr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Serie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X1, X2, X3, X4, X5, X6, X7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34219" y="2339817"/>
            <a:ext cx="1954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Countryman, Clubman,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Cabrio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Roadster, Convertible, Paceman 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2915341" y="1910952"/>
            <a:ext cx="0" cy="2220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4274" y="1768240"/>
            <a:ext cx="3124529" cy="234339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5415" y="4435437"/>
            <a:ext cx="3458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 application cable in car compatibility sheet</a:t>
            </a:r>
          </a:p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Harness </a:t>
            </a:r>
            <a:r>
              <a:rPr lang="en-US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</a:t>
            </a: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cable not compatible with OEM amplifier</a:t>
            </a:r>
            <a:endParaRPr lang="fr-FR" sz="1200" dirty="0"/>
          </a:p>
        </p:txBody>
      </p:sp>
      <p:sp>
        <p:nvSpPr>
          <p:cNvPr id="37" name="Rectangle à coins arrondis 36"/>
          <p:cNvSpPr/>
          <p:nvPr/>
        </p:nvSpPr>
        <p:spPr>
          <a:xfrm>
            <a:off x="297621" y="247060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420992" y="332120"/>
            <a:ext cx="3454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IW-BMW-Y-ISO-HARNESS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979" y="111265"/>
            <a:ext cx="31051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53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3752252" y="1122698"/>
            <a:ext cx="17096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Head Unit </a:t>
            </a:r>
            <a:r>
              <a:rPr lang="fr-FR" dirty="0" err="1"/>
              <a:t>connector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244576" y="1122697"/>
            <a:ext cx="26510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Specific </a:t>
            </a:r>
          </a:p>
          <a:p>
            <a:r>
              <a:rPr lang="fr-FR" b="1" dirty="0"/>
              <a:t>FORD</a:t>
            </a:r>
            <a:r>
              <a:rPr lang="fr-FR" dirty="0"/>
              <a:t>  harness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4892" y="1122697"/>
            <a:ext cx="14856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dirty="0"/>
              <a:t>Iso Connectors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2" y="2199320"/>
            <a:ext cx="993989" cy="15976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41" y="2113327"/>
            <a:ext cx="1093755" cy="1683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19" y="225145"/>
            <a:ext cx="3105150" cy="638175"/>
          </a:xfrm>
          <a:prstGeom prst="rect">
            <a:avLst/>
          </a:prstGeom>
        </p:spPr>
      </p:pic>
      <p:sp>
        <p:nvSpPr>
          <p:cNvPr id="5" name="AutoShape 2" descr="Résultat de recherche d'images pour &quot;logo peugeot&quot;"/>
          <p:cNvSpPr>
            <a:spLocks noChangeAspect="1" noChangeArrowheads="1"/>
          </p:cNvSpPr>
          <p:nvPr/>
        </p:nvSpPr>
        <p:spPr bwMode="auto">
          <a:xfrm>
            <a:off x="155575" y="-555625"/>
            <a:ext cx="16668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4" descr="Résultat de recherche d'images pour &quot;logo citroen&quot;"/>
          <p:cNvSpPr>
            <a:spLocks noChangeAspect="1" noChangeArrowheads="1"/>
          </p:cNvSpPr>
          <p:nvPr/>
        </p:nvSpPr>
        <p:spPr bwMode="auto">
          <a:xfrm>
            <a:off x="155575" y="-601663"/>
            <a:ext cx="13144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" descr="Résultat de recherche d'images pour &quot;RENAULT LOGO&quot;"/>
          <p:cNvSpPr>
            <a:spLocks noChangeAspect="1" noChangeArrowheads="1"/>
          </p:cNvSpPr>
          <p:nvPr/>
        </p:nvSpPr>
        <p:spPr bwMode="auto">
          <a:xfrm>
            <a:off x="155575" y="-647700"/>
            <a:ext cx="18192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4" descr="Résultat de recherche d'images pour &quot;DACIA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13525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AutoShape 6" descr="Résultat de recherche d'images pour &quot;SMART LOGO&quot;"/>
          <p:cNvSpPr>
            <a:spLocks noChangeAspect="1" noChangeArrowheads="1"/>
          </p:cNvSpPr>
          <p:nvPr/>
        </p:nvSpPr>
        <p:spPr bwMode="auto">
          <a:xfrm>
            <a:off x="155575" y="-571500"/>
            <a:ext cx="2133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" descr="vw-logo - Groupe Oreca - The motorsport compan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076" y="310792"/>
            <a:ext cx="1670731" cy="6397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07" y="2076546"/>
            <a:ext cx="2304779" cy="1535490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323115" y="233905"/>
            <a:ext cx="3234212" cy="4949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44784" y="318490"/>
            <a:ext cx="318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IW-FORD-Y-ISO-HARNESS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2D1795-C529-46EF-BC38-3B38FF9338F6}"/>
              </a:ext>
            </a:extLst>
          </p:cNvPr>
          <p:cNvSpPr txBox="1"/>
          <p:nvPr/>
        </p:nvSpPr>
        <p:spPr>
          <a:xfrm>
            <a:off x="3843228" y="287712"/>
            <a:ext cx="240134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fr-FR" b="1" dirty="0">
                <a:solidFill>
                  <a:srgbClr val="FF0000"/>
                </a:solidFill>
              </a:rPr>
              <a:t>2 différent models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9DE836-31B9-44F5-85E8-B4BA205C7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017" y="2955155"/>
            <a:ext cx="812166" cy="10656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47EE32-495A-462A-A468-4E6B0DEA8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071578" y="1591664"/>
            <a:ext cx="1071045" cy="17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128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FocalV2">
      <a:dk1>
        <a:srgbClr val="000000"/>
      </a:dk1>
      <a:lt1>
        <a:srgbClr val="FFFFFF"/>
      </a:lt1>
      <a:dk2>
        <a:srgbClr val="58595B"/>
      </a:dk2>
      <a:lt2>
        <a:srgbClr val="E6E6E6"/>
      </a:lt2>
      <a:accent1>
        <a:srgbClr val="D4292F"/>
      </a:accent1>
      <a:accent2>
        <a:srgbClr val="C78A3E"/>
      </a:accent2>
      <a:accent3>
        <a:srgbClr val="747474"/>
      </a:accent3>
      <a:accent4>
        <a:srgbClr val="ED1C24"/>
      </a:accent4>
      <a:accent5>
        <a:srgbClr val="323E48"/>
      </a:accent5>
      <a:accent6>
        <a:srgbClr val="E64461"/>
      </a:accent6>
      <a:hlink>
        <a:srgbClr val="0563C1"/>
      </a:hlink>
      <a:folHlink>
        <a:srgbClr val="954F72"/>
      </a:folHlink>
    </a:clrScheme>
    <a:fontScheme name="Personnalisé 15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3078</Words>
  <Application>Microsoft Office PowerPoint</Application>
  <PresentationFormat>Bildschirmpräsentation (16:9)</PresentationFormat>
  <Paragraphs>633</Paragraphs>
  <Slides>53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3" baseType="lpstr">
      <vt:lpstr>Arial</vt:lpstr>
      <vt:lpstr>Arial Black</vt:lpstr>
      <vt:lpstr>Arial Narrow</vt:lpstr>
      <vt:lpstr>Calibri</vt:lpstr>
      <vt:lpstr>Calibri Light</vt:lpstr>
      <vt:lpstr>Century Gothic</vt:lpstr>
      <vt:lpstr>Gotham Bold</vt:lpstr>
      <vt:lpstr>Prompt Bold</vt:lpstr>
      <vt:lpstr>Trebuchet MS</vt:lpstr>
      <vt:lpstr>Thème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Lepoan</dc:creator>
  <cp:keywords>AdTatum</cp:keywords>
  <cp:lastModifiedBy>Axel Mohren</cp:lastModifiedBy>
  <cp:revision>240</cp:revision>
  <dcterms:created xsi:type="dcterms:W3CDTF">2016-12-07T12:25:54Z</dcterms:created>
  <dcterms:modified xsi:type="dcterms:W3CDTF">2023-06-15T11:25:02Z</dcterms:modified>
</cp:coreProperties>
</file>